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9"/>
  </p:notesMasterIdLst>
  <p:sldIdLst>
    <p:sldId id="352" r:id="rId2"/>
    <p:sldId id="341" r:id="rId3"/>
    <p:sldId id="342" r:id="rId4"/>
    <p:sldId id="368" r:id="rId5"/>
    <p:sldId id="369" r:id="rId6"/>
    <p:sldId id="370" r:id="rId7"/>
    <p:sldId id="371" r:id="rId8"/>
    <p:sldId id="386" r:id="rId9"/>
    <p:sldId id="377" r:id="rId10"/>
    <p:sldId id="384" r:id="rId11"/>
    <p:sldId id="385" r:id="rId12"/>
    <p:sldId id="387" r:id="rId13"/>
    <p:sldId id="373" r:id="rId14"/>
    <p:sldId id="362" r:id="rId15"/>
    <p:sldId id="363" r:id="rId16"/>
    <p:sldId id="388" r:id="rId17"/>
    <p:sldId id="389" r:id="rId18"/>
    <p:sldId id="260" r:id="rId19"/>
    <p:sldId id="446" r:id="rId20"/>
    <p:sldId id="447" r:id="rId21"/>
    <p:sldId id="448" r:id="rId22"/>
    <p:sldId id="449" r:id="rId23"/>
    <p:sldId id="273" r:id="rId24"/>
    <p:sldId id="261" r:id="rId25"/>
    <p:sldId id="275" r:id="rId26"/>
    <p:sldId id="277" r:id="rId27"/>
    <p:sldId id="276" r:id="rId28"/>
    <p:sldId id="278" r:id="rId29"/>
    <p:sldId id="380" r:id="rId30"/>
    <p:sldId id="280" r:id="rId31"/>
    <p:sldId id="281" r:id="rId32"/>
    <p:sldId id="344" r:id="rId33"/>
    <p:sldId id="392" r:id="rId34"/>
    <p:sldId id="382" r:id="rId35"/>
    <p:sldId id="402" r:id="rId36"/>
    <p:sldId id="383" r:id="rId37"/>
    <p:sldId id="391" r:id="rId38"/>
    <p:sldId id="346" r:id="rId39"/>
    <p:sldId id="358" r:id="rId40"/>
    <p:sldId id="390" r:id="rId41"/>
    <p:sldId id="359" r:id="rId42"/>
    <p:sldId id="424" r:id="rId43"/>
    <p:sldId id="394" r:id="rId44"/>
    <p:sldId id="396" r:id="rId45"/>
    <p:sldId id="403" r:id="rId46"/>
    <p:sldId id="347" r:id="rId47"/>
    <p:sldId id="393" r:id="rId48"/>
    <p:sldId id="288" r:id="rId49"/>
    <p:sldId id="285" r:id="rId50"/>
    <p:sldId id="284" r:id="rId51"/>
    <p:sldId id="355" r:id="rId52"/>
    <p:sldId id="400" r:id="rId53"/>
    <p:sldId id="395" r:id="rId54"/>
    <p:sldId id="404" r:id="rId55"/>
    <p:sldId id="401" r:id="rId56"/>
    <p:sldId id="397" r:id="rId57"/>
    <p:sldId id="399" r:id="rId58"/>
    <p:sldId id="398" r:id="rId59"/>
    <p:sldId id="425" r:id="rId60"/>
    <p:sldId id="410" r:id="rId61"/>
    <p:sldId id="367" r:id="rId62"/>
    <p:sldId id="376" r:id="rId63"/>
    <p:sldId id="412" r:id="rId64"/>
    <p:sldId id="413" r:id="rId65"/>
    <p:sldId id="414" r:id="rId66"/>
    <p:sldId id="416" r:id="rId67"/>
    <p:sldId id="418" r:id="rId68"/>
    <p:sldId id="419" r:id="rId69"/>
    <p:sldId id="417" r:id="rId70"/>
    <p:sldId id="421" r:id="rId71"/>
    <p:sldId id="357" r:id="rId72"/>
    <p:sldId id="427" r:id="rId73"/>
    <p:sldId id="428" r:id="rId74"/>
    <p:sldId id="429" r:id="rId75"/>
    <p:sldId id="445" r:id="rId76"/>
    <p:sldId id="430" r:id="rId77"/>
    <p:sldId id="432" r:id="rId78"/>
    <p:sldId id="431" r:id="rId79"/>
    <p:sldId id="426" r:id="rId80"/>
    <p:sldId id="406" r:id="rId81"/>
    <p:sldId id="407" r:id="rId82"/>
    <p:sldId id="409" r:id="rId83"/>
    <p:sldId id="433" r:id="rId84"/>
    <p:sldId id="434" r:id="rId85"/>
    <p:sldId id="435" r:id="rId86"/>
    <p:sldId id="436" r:id="rId87"/>
    <p:sldId id="437" r:id="rId88"/>
    <p:sldId id="438" r:id="rId89"/>
    <p:sldId id="356" r:id="rId90"/>
    <p:sldId id="294" r:id="rId91"/>
    <p:sldId id="295" r:id="rId92"/>
    <p:sldId id="296" r:id="rId93"/>
    <p:sldId id="297" r:id="rId94"/>
    <p:sldId id="348" r:id="rId95"/>
    <p:sldId id="439" r:id="rId96"/>
    <p:sldId id="440" r:id="rId97"/>
    <p:sldId id="442" r:id="rId98"/>
    <p:sldId id="300" r:id="rId99"/>
    <p:sldId id="441" r:id="rId100"/>
    <p:sldId id="350" r:id="rId101"/>
    <p:sldId id="301" r:id="rId102"/>
    <p:sldId id="443" r:id="rId103"/>
    <p:sldId id="302" r:id="rId104"/>
    <p:sldId id="444" r:id="rId105"/>
    <p:sldId id="411" r:id="rId106"/>
    <p:sldId id="375" r:id="rId107"/>
    <p:sldId id="354" r:id="rId108"/>
  </p:sldIdLst>
  <p:sldSz cx="9144000" cy="6858000" type="screen4x3"/>
  <p:notesSz cx="6858000" cy="9144000"/>
  <p:embeddedFontLst>
    <p:embeddedFont>
      <p:font typeface="Browallia New" panose="020B0604020202020204" pitchFamily="34" charset="-34"/>
      <p:regular r:id="rId110"/>
      <p:bold r:id="rId111"/>
      <p:italic r:id="rId112"/>
      <p:boldItalic r:id="rId113"/>
    </p:embeddedFont>
    <p:embeddedFont>
      <p:font typeface="BrowalliaUPC" panose="020B0604020202020204" pitchFamily="34" charset="-34"/>
      <p:regular r:id="rId114"/>
      <p:bold r:id="rId115"/>
      <p:italic r:id="rId116"/>
      <p:boldItalic r:id="rId117"/>
    </p:embeddedFont>
    <p:embeddedFont>
      <p:font typeface="Calibri" panose="020F0502020204030204" pitchFamily="34" charset="0"/>
      <p:regular r:id="rId118"/>
      <p:bold r:id="rId119"/>
      <p:italic r:id="rId120"/>
      <p:boldItalic r:id="rId121"/>
    </p:embeddedFont>
    <p:embeddedFont>
      <p:font typeface="Century Gothic" panose="020B0502020202020204" pitchFamily="34" charset="0"/>
      <p:regular r:id="rId122"/>
      <p:bold r:id="rId123"/>
      <p:italic r:id="rId124"/>
      <p:boldItalic r:id="rId125"/>
    </p:embeddedFont>
    <p:embeddedFont>
      <p:font typeface="Cordia New" panose="020B0304020202020204" pitchFamily="34" charset="-34"/>
      <p:regular r:id="rId126"/>
      <p:bold r:id="rId127"/>
      <p:italic r:id="rId128"/>
      <p:boldItalic r:id="rId129"/>
    </p:embeddedFont>
    <p:embeddedFont>
      <p:font typeface="Franklin Gothic Book" panose="020B0503020102020204" pitchFamily="34" charset="0"/>
      <p:regular r:id="rId130"/>
      <p:italic r:id="rId131"/>
    </p:embeddedFont>
    <p:embeddedFont>
      <p:font typeface="FreesiaUPC" panose="020B0604020202020204" pitchFamily="34" charset="-34"/>
      <p:regular r:id="rId132"/>
      <p:bold r:id="rId133"/>
      <p:italic r:id="rId134"/>
      <p:boldItalic r:id="rId135"/>
    </p:embeddedFont>
    <p:embeddedFont>
      <p:font typeface="LilyUPC" panose="020B0604020202020204" pitchFamily="34" charset="-34"/>
      <p:regular r:id="rId136"/>
      <p:bold r:id="rId137"/>
      <p:italic r:id="rId138"/>
      <p:boldItalic r:id="rId139"/>
    </p:embeddedFont>
    <p:embeddedFont>
      <p:font typeface="MS Gothic" panose="020B0609070205080204" pitchFamily="49" charset="-128"/>
      <p:regular r:id="rId140"/>
    </p:embeddedFont>
    <p:embeddedFont>
      <p:font typeface="MS Shell Dlg 2" panose="020B0604030504040204" pitchFamily="34" charset="0"/>
      <p:regular r:id="rId141"/>
      <p:bold r:id="rId142"/>
    </p:embeddedFont>
    <p:embeddedFont>
      <p:font typeface="Prompt" panose="00000500000000000000" pitchFamily="2" charset="-34"/>
      <p:regular r:id="rId143"/>
      <p:bold r:id="rId144"/>
      <p:italic r:id="rId145"/>
    </p:embeddedFont>
    <p:embeddedFont>
      <p:font typeface="SimSun" panose="02010600030101010101" pitchFamily="2" charset="-122"/>
      <p:regular r:id="rId146"/>
    </p:embeddedFont>
    <p:embeddedFont>
      <p:font typeface="TH SarabunPSK" panose="020B0500040200020003" pitchFamily="34" charset="-34"/>
      <p:regular r:id="rId147"/>
      <p:bold r:id="rId148"/>
      <p:italic r:id="rId149"/>
      <p:boldItalic r:id="rId150"/>
    </p:embeddedFont>
    <p:embeddedFont>
      <p:font typeface="Wingdings 2" panose="05020102010507070707" pitchFamily="18" charset="2"/>
      <p:regular r:id="rId151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0" autoAdjust="0"/>
    <p:restoredTop sz="94660"/>
  </p:normalViewPr>
  <p:slideViewPr>
    <p:cSldViewPr>
      <p:cViewPr varScale="1">
        <p:scale>
          <a:sx n="70" d="100"/>
          <a:sy n="70" d="100"/>
        </p:scale>
        <p:origin x="107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9.fntdata"/><Relationship Id="rId149" Type="http://schemas.openxmlformats.org/officeDocument/2006/relationships/font" Target="fonts/font40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134" Type="http://schemas.openxmlformats.org/officeDocument/2006/relationships/font" Target="fonts/font25.fntdata"/><Relationship Id="rId139" Type="http://schemas.openxmlformats.org/officeDocument/2006/relationships/font" Target="fonts/font3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41.fntdata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5.fntdata"/><Relationship Id="rId129" Type="http://schemas.openxmlformats.org/officeDocument/2006/relationships/font" Target="fonts/font2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31.fntdata"/><Relationship Id="rId145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1.fntdata"/><Relationship Id="rId135" Type="http://schemas.openxmlformats.org/officeDocument/2006/relationships/font" Target="fonts/font26.fntdata"/><Relationship Id="rId151" Type="http://schemas.openxmlformats.org/officeDocument/2006/relationships/font" Target="fonts/font4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1.fntdata"/><Relationship Id="rId125" Type="http://schemas.openxmlformats.org/officeDocument/2006/relationships/font" Target="fonts/font16.fntdata"/><Relationship Id="rId141" Type="http://schemas.openxmlformats.org/officeDocument/2006/relationships/font" Target="fonts/font32.fntdata"/><Relationship Id="rId146" Type="http://schemas.openxmlformats.org/officeDocument/2006/relationships/font" Target="fonts/font3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131" Type="http://schemas.openxmlformats.org/officeDocument/2006/relationships/font" Target="fonts/font22.fntdata"/><Relationship Id="rId136" Type="http://schemas.openxmlformats.org/officeDocument/2006/relationships/font" Target="fonts/font2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7.fntdata"/><Relationship Id="rId147" Type="http://schemas.openxmlformats.org/officeDocument/2006/relationships/font" Target="fonts/font3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2.fntdata"/><Relationship Id="rId142" Type="http://schemas.openxmlformats.org/officeDocument/2006/relationships/font" Target="fonts/font3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137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32" Type="http://schemas.openxmlformats.org/officeDocument/2006/relationships/font" Target="fonts/font23.fntdata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3.fntdata"/><Relationship Id="rId143" Type="http://schemas.openxmlformats.org/officeDocument/2006/relationships/font" Target="fonts/font34.fntdata"/><Relationship Id="rId148" Type="http://schemas.openxmlformats.org/officeDocument/2006/relationships/font" Target="fonts/font3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33" Type="http://schemas.openxmlformats.org/officeDocument/2006/relationships/font" Target="fonts/font24.fntdata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4.fntdata"/><Relationship Id="rId144" Type="http://schemas.openxmlformats.org/officeDocument/2006/relationships/font" Target="fonts/font35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E900C-6A6B-4D84-BF28-FCBF7CBB7A15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3E150-6EE0-4189-9C8E-E26AD7FF153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95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3E150-6EE0-4189-9C8E-E26AD7FF1531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83640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ตัวแทน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ตัวแทน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>
              <a:cs typeface="Cordia New" pitchFamily="34" charset="-34"/>
            </a:endParaRPr>
          </a:p>
        </p:txBody>
      </p:sp>
      <p:sp>
        <p:nvSpPr>
          <p:cNvPr id="74756" name="ตัวแทน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8AF91DA-8E70-48F6-A4BD-88A866E793B0}" type="slidenum">
              <a:rPr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>
              <a:cs typeface="Cordia New" pitchFamily="34" charset="-3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ตัวแทน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ตัวแทน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>
              <a:cs typeface="Cordia New" pitchFamily="34" charset="-34"/>
            </a:endParaRPr>
          </a:p>
        </p:txBody>
      </p:sp>
      <p:sp>
        <p:nvSpPr>
          <p:cNvPr id="75780" name="ตัวแทน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990E010-EA3E-4922-8297-03046431A133}" type="slidenum">
              <a:rPr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>
              <a:cs typeface="Cordia New" pitchFamily="34" charset="-3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3E150-6EE0-4189-9C8E-E26AD7FF1531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306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186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604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4167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ภาพแนวนอน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th-TH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en-US"/>
              <a:t>Click icon to add picture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th-TH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th-TH"/>
              <a:t>คลิกเพื่อเพิ่มคำอธิบายภาพ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lang="th-TH">
                <a:solidFill>
                  <a:srgbClr val="DFE6D0"/>
                </a:solidFill>
              </a:rPr>
              <a:pPr/>
              <a:t>26/06/61</a:t>
            </a:fld>
            <a:endParaRPr>
              <a:solidFill>
                <a:srgbClr val="DFE6D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>
                <a:solidFill>
                  <a:srgbClr val="DFE6D0"/>
                </a:solidFill>
              </a:rPr>
              <a:pPr/>
              <a:t>‹#›</a:t>
            </a:fld>
            <a:endParaRPr>
              <a:solidFill>
                <a:srgbClr val="DFE6D0"/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0401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ปกอัลบั้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/>
          </p:cNvSpPr>
          <p:nvPr/>
        </p:nvSpPr>
        <p:spPr bwMode="auto">
          <a:xfrm>
            <a:off x="454025" y="5181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th-TH" sz="3200" i="1">
              <a:latin typeface="Franklin Gothic Book" pitchFamily="34" charset="0"/>
              <a:cs typeface="LilyUPC" pitchFamily="34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76213" y="187325"/>
            <a:ext cx="8763000" cy="6213475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h-TH"/>
          </a:p>
        </p:txBody>
      </p:sp>
      <p:sp>
        <p:nvSpPr>
          <p:cNvPr id="24" name="Rectangle 7"/>
          <p:cNvSpPr>
            <a:spLocks noGrp="1"/>
          </p:cNvSpPr>
          <p:nvPr>
            <p:ph type="title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th-TH"/>
            </a:lvl1pPr>
            <a:extLst/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/>
          </p:nvPr>
        </p:nvSpPr>
        <p:spPr>
          <a:xfrm>
            <a:off x="2133600" y="5133975"/>
            <a:ext cx="6386946" cy="1219200"/>
          </a:xfrm>
        </p:spPr>
        <p:txBody>
          <a:bodyPr tIns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th-TH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/>
            <a:r>
              <a:rPr lang="th-TH" noProof="0"/>
              <a:t>คลิกไอคอนเพื่อเพิ่มรูปภาพ</a:t>
            </a:r>
          </a:p>
        </p:txBody>
      </p:sp>
      <p:sp>
        <p:nvSpPr>
          <p:cNvPr id="7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0A4D986-3533-43BC-9A03-46D4AADE0788}" type="datetimeFigureOut">
              <a:rPr lang="th-TH"/>
              <a:pPr>
                <a:defRPr/>
              </a:pPr>
              <a:t>26/06/61</a:t>
            </a:fld>
            <a:endParaRPr/>
          </a:p>
        </p:txBody>
      </p:sp>
      <p:sp>
        <p:nvSpPr>
          <p:cNvPr id="8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717B31E-8AF8-407A-8A35-09AE997A8FEB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0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985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324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845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4552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125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789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288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539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240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EF0CF-F5FE-4296-A90D-1CBD6215939B}" type="datetimeFigureOut">
              <a:rPr lang="th-TH" smtClean="0"/>
              <a:t>26/06/61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B4654-D65C-4575-9E9B-3CA91B959CD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68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mailto:kritsada@inex.co.th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inexglobal/AXWIFI/archive/master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microsoft.com/office/2007/relationships/hdphoto" Target="../media/hdphoto4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icsec2015.org/images/background/Adapte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0740">
            <a:off x="395536" y="2858032"/>
            <a:ext cx="5322185" cy="2753378"/>
          </a:xfrm>
          <a:prstGeom prst="roundRect">
            <a:avLst>
              <a:gd name="adj" fmla="val 53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FF00"/>
                </a:solidFill>
              </a:rPr>
              <a:t>Start the</a:t>
            </a:r>
            <a:r>
              <a:rPr lang="en-US" sz="6600" b="1" dirty="0">
                <a:solidFill>
                  <a:schemeClr val="bg1"/>
                </a:solidFill>
              </a:rPr>
              <a:t> Internet of Things (</a:t>
            </a:r>
            <a:r>
              <a:rPr lang="en-US" sz="6600" b="1" dirty="0">
                <a:solidFill>
                  <a:srgbClr val="FFFF00"/>
                </a:solidFill>
              </a:rPr>
              <a:t>IoT</a:t>
            </a:r>
            <a:r>
              <a:rPr lang="en-US" sz="6600" b="1" dirty="0">
                <a:solidFill>
                  <a:schemeClr val="bg1"/>
                </a:solidFill>
              </a:rPr>
              <a:t>) </a:t>
            </a:r>
            <a:endParaRPr lang="th-TH" sz="66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74793" y="1470442"/>
            <a:ext cx="1045299" cy="905207"/>
            <a:chOff x="205855" y="1231654"/>
            <a:chExt cx="1045299" cy="905207"/>
          </a:xfrm>
        </p:grpSpPr>
        <p:sp>
          <p:nvSpPr>
            <p:cNvPr id="6" name="Oval 5"/>
            <p:cNvSpPr/>
            <p:nvPr/>
          </p:nvSpPr>
          <p:spPr>
            <a:xfrm>
              <a:off x="205855" y="1231654"/>
              <a:ext cx="1045299" cy="905207"/>
            </a:xfrm>
            <a:prstGeom prst="ellips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618" y="1268758"/>
              <a:ext cx="9877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>
                  <a:solidFill>
                    <a:srgbClr val="C00000"/>
                  </a:solidFill>
                </a:rPr>
                <a:t>with</a:t>
              </a:r>
              <a:endParaRPr lang="th-TH" sz="4800" b="1">
                <a:solidFill>
                  <a:srgbClr val="C0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351803" y="865100"/>
            <a:ext cx="570220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NodeMCU</a:t>
            </a:r>
            <a:endParaRPr lang="th-TH" sz="1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รูปภาพ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0839" y="1455062"/>
            <a:ext cx="2180166" cy="1175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utoShape 6" descr="http://icsec2015.org/images/logo/inex.sv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4272" r="8800" b="13728"/>
          <a:stretch/>
        </p:blipFill>
        <p:spPr bwMode="auto">
          <a:xfrm>
            <a:off x="0" y="6358851"/>
            <a:ext cx="588632" cy="50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752D3D-B0EC-47CD-9B28-0C601C449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359124"/>
              </p:ext>
            </p:extLst>
          </p:nvPr>
        </p:nvGraphicFramePr>
        <p:xfrm>
          <a:off x="2720048" y="5635362"/>
          <a:ext cx="3703904" cy="579120"/>
        </p:xfrm>
        <a:graphic>
          <a:graphicData uri="http://schemas.openxmlformats.org/drawingml/2006/table">
            <a:tbl>
              <a:tblPr/>
              <a:tblGrid>
                <a:gridCol w="397597">
                  <a:extLst>
                    <a:ext uri="{9D8B030D-6E8A-4147-A177-3AD203B41FA5}">
                      <a16:colId xmlns:a16="http://schemas.microsoft.com/office/drawing/2014/main" val="1792100500"/>
                    </a:ext>
                  </a:extLst>
                </a:gridCol>
                <a:gridCol w="3306307">
                  <a:extLst>
                    <a:ext uri="{9D8B030D-6E8A-4147-A177-3AD203B41FA5}">
                      <a16:colId xmlns:a16="http://schemas.microsoft.com/office/drawing/2014/main" val="1977857253"/>
                    </a:ext>
                  </a:extLst>
                </a:gridCol>
              </a:tblGrid>
              <a:tr h="155671">
                <a:tc>
                  <a:txBody>
                    <a:bodyPr/>
                    <a:lstStyle/>
                    <a:p>
                      <a:pPr algn="l"/>
                      <a:endParaRPr lang="th-TH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1">
                          <a:solidFill>
                            <a:schemeClr val="bg1"/>
                          </a:solidFill>
                        </a:rPr>
                        <a:t>http://bit.ly/2HJLwlC</a:t>
                      </a:r>
                      <a:endParaRPr 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33582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B884D58-E383-4323-9775-3C84869D1D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30" r="100000">
                        <a14:backgroundMark x1="74740" y1="97754" x2="74740" y2="97754"/>
                        <a14:backgroundMark x1="81120" y1="95068" x2="81120" y2="95068"/>
                        <a14:backgroundMark x1="83724" y1="91895" x2="83724" y2="91895"/>
                        <a14:backgroundMark x1="75130" y1="95215" x2="75130" y2="95215"/>
                        <a14:backgroundMark x1="60091" y1="99121" x2="60091" y2="99121"/>
                        <a14:backgroundMark x1="55599" y1="99805" x2="55599" y2="99805"/>
                        <a14:backgroundMark x1="54753" y1="99805" x2="54753" y2="99805"/>
                        <a14:backgroundMark x1="96615" y1="89111" x2="96615" y2="89111"/>
                        <a14:backgroundMark x1="12435" y1="45801" x2="12435" y2="45801"/>
                        <a14:backgroundMark x1="13672" y1="49463" x2="13672" y2="49463"/>
                        <a14:backgroundMark x1="14974" y1="52832" x2="14974" y2="52832"/>
                        <a14:backgroundMark x1="17253" y1="56689" x2="17253" y2="56689"/>
                        <a14:backgroundMark x1="19010" y1="60205" x2="19010" y2="60205"/>
                        <a14:backgroundMark x1="20247" y1="64063" x2="20247" y2="64063"/>
                        <a14:backgroundMark x1="22266" y1="67578" x2="22266" y2="67578"/>
                        <a14:backgroundMark x1="23633" y1="71436" x2="23633" y2="71436"/>
                        <a14:backgroundMark x1="20638" y1="63477" x2="20638" y2="63477"/>
                        <a14:backgroundMark x1="33919" y1="92725" x2="33919" y2="92725"/>
                        <a14:backgroundMark x1="30924" y1="86523" x2="30924" y2="86523"/>
                        <a14:backgroundMark x1="29427" y1="82422" x2="29427" y2="82422"/>
                        <a14:backgroundMark x1="27865" y1="78809" x2="27865" y2="78809"/>
                        <a14:backgroundMark x1="25586" y1="74854" x2="25586" y2="74854"/>
                        <a14:backgroundMark x1="26172" y1="75195" x2="26172" y2="75195"/>
                        <a14:backgroundMark x1="27344" y1="79932" x2="27344" y2="79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63"/>
          <a:stretch/>
        </p:blipFill>
        <p:spPr>
          <a:xfrm>
            <a:off x="5580112" y="2488783"/>
            <a:ext cx="3545018" cy="43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6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96752"/>
            <a:ext cx="5912643" cy="4843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0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AX-NodeMCU</a:t>
            </a:r>
            <a:endParaRPr lang="th-TH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419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7780728" cy="331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311"/>
            <a:ext cx="7423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BH1750 </a:t>
            </a:r>
            <a:r>
              <a:rPr lang="th-TH" sz="4000" b="1">
                <a:solidFill>
                  <a:schemeClr val="bg1"/>
                </a:solidFill>
              </a:rPr>
              <a:t>บอร์ดวัดความเข้มแสงติดต่อผ่านบัส </a:t>
            </a:r>
            <a:r>
              <a:rPr lang="en-US" sz="4000" b="1">
                <a:solidFill>
                  <a:schemeClr val="bg1"/>
                </a:solidFill>
              </a:rPr>
              <a:t>I</a:t>
            </a:r>
            <a:r>
              <a:rPr lang="en-US" sz="4000" b="1" baseline="30000">
                <a:solidFill>
                  <a:schemeClr val="bg1"/>
                </a:solidFill>
              </a:rPr>
              <a:t>2</a:t>
            </a:r>
            <a:r>
              <a:rPr lang="en-US" sz="4000" b="1">
                <a:solidFill>
                  <a:schemeClr val="bg1"/>
                </a:solidFill>
              </a:rPr>
              <a:t>C</a:t>
            </a:r>
            <a:endParaRPr lang="th-TH" sz="4000" b="1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560" y="4365103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/>
              <a:t>ย่านวัดความเข้มแสง 1 ถึง 65,535 ลักซ์ มีค่าความผิดพลาด 20%</a:t>
            </a:r>
          </a:p>
        </p:txBody>
      </p:sp>
      <p:sp>
        <p:nvSpPr>
          <p:cNvPr id="6" name="Rectangle 5"/>
          <p:cNvSpPr/>
          <p:nvPr/>
        </p:nvSpPr>
        <p:spPr>
          <a:xfrm>
            <a:off x="608162" y="4888323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/>
              <a:t>ทนต่อการรบกวนจากแสงอินฟราเรด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162" y="5411543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/>
              <a:t>ต่อพร้อมกันได้ 2 ตัวกำหนดผ่านขา </a:t>
            </a:r>
            <a:r>
              <a:rPr lang="en-US" b="1"/>
              <a:t>ADDR</a:t>
            </a:r>
            <a:endParaRPr lang="th-TH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EB6311-E461-40E8-91A3-3755C6E184CD}"/>
              </a:ext>
            </a:extLst>
          </p:cNvPr>
          <p:cNvSpPr/>
          <p:nvPr/>
        </p:nvSpPr>
        <p:spPr>
          <a:xfrm>
            <a:off x="608162" y="5934763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/>
              <a:t>ตำแหน่งแอดเดรสของ </a:t>
            </a:r>
            <a:r>
              <a:rPr lang="en-US" b="1"/>
              <a:t>I</a:t>
            </a:r>
            <a:r>
              <a:rPr lang="en-US" b="1" baseline="30000"/>
              <a:t>2</a:t>
            </a:r>
            <a:r>
              <a:rPr lang="en-US" b="1"/>
              <a:t>C </a:t>
            </a:r>
            <a:r>
              <a:rPr lang="th-TH" b="1"/>
              <a:t>อยู่ที่ </a:t>
            </a:r>
            <a:r>
              <a:rPr lang="en-US" b="1"/>
              <a:t>0x23</a:t>
            </a:r>
            <a:endParaRPr lang="th-TH" b="1"/>
          </a:p>
        </p:txBody>
      </p:sp>
    </p:spTree>
    <p:extLst>
      <p:ext uri="{BB962C8B-B14F-4D97-AF65-F5344CB8AC3E}">
        <p14:creationId xmlns:p14="http://schemas.microsoft.com/office/powerpoint/2010/main" val="12753556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5196">
            <a:off x="539552" y="1556792"/>
            <a:ext cx="8100392" cy="4164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9752" y="233775"/>
            <a:ext cx="7423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BH1750 </a:t>
            </a:r>
            <a:r>
              <a:rPr lang="th-TH" sz="4000" b="1">
                <a:solidFill>
                  <a:schemeClr val="bg1"/>
                </a:solidFill>
              </a:rPr>
              <a:t>บอร์ดวัดความเข้มแสงติดต่อผ่านบัส </a:t>
            </a:r>
            <a:r>
              <a:rPr lang="en-US" sz="4000" b="1">
                <a:solidFill>
                  <a:schemeClr val="bg1"/>
                </a:solidFill>
              </a:rPr>
              <a:t>I</a:t>
            </a:r>
            <a:r>
              <a:rPr lang="en-US" sz="4000" b="1" baseline="30000">
                <a:solidFill>
                  <a:schemeClr val="bg1"/>
                </a:solidFill>
              </a:rPr>
              <a:t>2</a:t>
            </a:r>
            <a:r>
              <a:rPr lang="en-US" sz="4000" b="1">
                <a:solidFill>
                  <a:schemeClr val="bg1"/>
                </a:solidFill>
              </a:rPr>
              <a:t>C</a:t>
            </a:r>
            <a:endParaRPr lang="th-TH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8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AF01A5-91D8-4A00-9F75-C7F4E5B35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1883"/>
              </p:ext>
            </p:extLst>
          </p:nvPr>
        </p:nvGraphicFramePr>
        <p:xfrm>
          <a:off x="5292080" y="2996952"/>
          <a:ext cx="2926080" cy="1627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374100422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687615450"/>
                    </a:ext>
                  </a:extLst>
                </a:gridCol>
              </a:tblGrid>
              <a:tr h="38110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AX-</a:t>
                      </a:r>
                      <a:r>
                        <a:rPr lang="en-US" sz="2400" dirty="0" err="1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WiFi</a:t>
                      </a:r>
                      <a:endParaRPr lang="th-TH" sz="24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BH1750</a:t>
                      </a:r>
                      <a:endParaRPr lang="th-TH" sz="24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443316"/>
                  </a:ext>
                </a:extLst>
              </a:tr>
              <a:tr h="65197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D1(GPIO 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SCL</a:t>
                      </a:r>
                      <a:endParaRPr lang="th-TH" sz="28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58397"/>
                  </a:ext>
                </a:extLst>
              </a:tr>
              <a:tr h="381101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D2(GPIO 4)</a:t>
                      </a:r>
                      <a:endParaRPr lang="th-TH" sz="28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SDA</a:t>
                      </a:r>
                      <a:endParaRPr lang="th-TH" sz="28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75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354ACB-1EE1-4CB1-83C0-A3A4B001B961}"/>
              </a:ext>
            </a:extLst>
          </p:cNvPr>
          <p:cNvSpPr txBox="1"/>
          <p:nvPr/>
        </p:nvSpPr>
        <p:spPr>
          <a:xfrm>
            <a:off x="323528" y="116632"/>
            <a:ext cx="7423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>
                <a:solidFill>
                  <a:schemeClr val="bg1"/>
                </a:solidFill>
              </a:rPr>
              <a:t>เชื่อมต่อ </a:t>
            </a:r>
            <a:r>
              <a:rPr lang="en-US" sz="4000" b="1">
                <a:solidFill>
                  <a:schemeClr val="bg1"/>
                </a:solidFill>
              </a:rPr>
              <a:t>BH1750 </a:t>
            </a:r>
            <a:r>
              <a:rPr lang="th-TH" sz="4000" b="1">
                <a:solidFill>
                  <a:schemeClr val="bg1"/>
                </a:solidFill>
              </a:rPr>
              <a:t>กับ </a:t>
            </a:r>
            <a:r>
              <a:rPr lang="en-US" sz="4000" b="1">
                <a:solidFill>
                  <a:schemeClr val="bg1"/>
                </a:solidFill>
              </a:rPr>
              <a:t>AX-WiFi</a:t>
            </a:r>
            <a:endParaRPr lang="th-TH" sz="40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C767F-27B8-4F4D-9955-3F77A4098C36}"/>
              </a:ext>
            </a:extLst>
          </p:cNvPr>
          <p:cNvSpPr txBox="1"/>
          <p:nvPr/>
        </p:nvSpPr>
        <p:spPr>
          <a:xfrm>
            <a:off x="5262709" y="4714587"/>
            <a:ext cx="295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Address 0x23</a:t>
            </a:r>
            <a:endParaRPr lang="th-TH" sz="40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2CD7D5-920E-4955-87B9-050428A92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2" y="1052736"/>
            <a:ext cx="8467515" cy="516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054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116632"/>
            <a:ext cx="742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การอ่านค่าจาก </a:t>
            </a:r>
            <a:r>
              <a:rPr lang="en-US" sz="4800" b="1">
                <a:solidFill>
                  <a:schemeClr val="bg1"/>
                </a:solidFill>
              </a:rPr>
              <a:t>BH1750 </a:t>
            </a:r>
            <a:r>
              <a:rPr lang="th-TH" sz="4800" b="1">
                <a:solidFill>
                  <a:schemeClr val="bg1"/>
                </a:solidFill>
              </a:rPr>
              <a:t>แสดงที่</a:t>
            </a:r>
            <a:r>
              <a:rPr lang="en-US" sz="4800" b="1">
                <a:solidFill>
                  <a:schemeClr val="bg1"/>
                </a:solidFill>
              </a:rPr>
              <a:t> OLED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3F69A-3B3E-4580-B05E-A0B3E4E7B8CB}"/>
              </a:ext>
            </a:extLst>
          </p:cNvPr>
          <p:cNvSpPr/>
          <p:nvPr/>
        </p:nvSpPr>
        <p:spPr>
          <a:xfrm>
            <a:off x="683568" y="1052736"/>
            <a:ext cx="6552728" cy="5401479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 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Wire.h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</a:t>
            </a:r>
          </a:p>
          <a:p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 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AXWIFI.h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endParaRPr lang="en-US" sz="23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3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byte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buff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3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3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L;</a:t>
            </a:r>
          </a:p>
          <a:p>
            <a:r>
              <a:rPr lang="en-US" sz="23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3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3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3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Wire.begin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 </a:t>
            </a:r>
          </a:p>
          <a:p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ax.begin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ax.OledSetTextSize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3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ax.OledSetText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3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3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,"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BH1750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23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r>
              <a:rPr lang="th-TH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US" sz="23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3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3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3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300" b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L=BH1750_Read(0x23);</a:t>
            </a:r>
          </a:p>
          <a:p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ax.OledSetText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3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3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,"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=%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  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",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ax.OledShow</a:t>
            </a:r>
            <a:r>
              <a:rPr lang="en-US" sz="23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23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3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B7177B-82C3-4637-9962-E4D299CF4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63733">
            <a:off x="6470888" y="1253294"/>
            <a:ext cx="2119480" cy="216024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032264E-67BF-409E-9D85-BD44CD567969}"/>
              </a:ext>
            </a:extLst>
          </p:cNvPr>
          <p:cNvSpPr/>
          <p:nvPr/>
        </p:nvSpPr>
        <p:spPr>
          <a:xfrm rot="4215393">
            <a:off x="5011442" y="4674072"/>
            <a:ext cx="144016" cy="5760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BF899-7276-4A12-AC4C-DCC1E0307F08}"/>
              </a:ext>
            </a:extLst>
          </p:cNvPr>
          <p:cNvSpPr txBox="1"/>
          <p:nvPr/>
        </p:nvSpPr>
        <p:spPr>
          <a:xfrm>
            <a:off x="5504981" y="4419293"/>
            <a:ext cx="295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/>
              <a:t>เรียกใช้ฟังก์ชั่น</a:t>
            </a:r>
          </a:p>
        </p:txBody>
      </p:sp>
    </p:spTree>
    <p:extLst>
      <p:ext uri="{BB962C8B-B14F-4D97-AF65-F5344CB8AC3E}">
        <p14:creationId xmlns:p14="http://schemas.microsoft.com/office/powerpoint/2010/main" val="11485895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570569-237B-4DBB-ABA1-B0358B72E758}"/>
              </a:ext>
            </a:extLst>
          </p:cNvPr>
          <p:cNvSpPr/>
          <p:nvPr/>
        </p:nvSpPr>
        <p:spPr>
          <a:xfrm>
            <a:off x="1115616" y="620688"/>
            <a:ext cx="648072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BH1750_Read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address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val;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Wire.beginTransmission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address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Wire.write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0x10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                       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Wire.endTransmission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                 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Wire.beginTransmission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address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Wire.requestFrom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address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while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Wire.available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())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buff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Wire.read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                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i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++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Wire.endTransmission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==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val 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buff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|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buff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val;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1;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4D553-E70C-45EE-9832-A49179204789}"/>
              </a:ext>
            </a:extLst>
          </p:cNvPr>
          <p:cNvSpPr txBox="1"/>
          <p:nvPr/>
        </p:nvSpPr>
        <p:spPr>
          <a:xfrm>
            <a:off x="173211" y="9178"/>
            <a:ext cx="742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ฟังก์ชั่นอ่านค่าจากโมดูล </a:t>
            </a:r>
            <a:r>
              <a:rPr lang="en-US" sz="4800" b="1">
                <a:solidFill>
                  <a:schemeClr val="bg1"/>
                </a:solidFill>
              </a:rPr>
              <a:t>BH1750</a:t>
            </a:r>
            <a:endParaRPr lang="th-TH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103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666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รูปแบบการอ่านค่า</a:t>
            </a:r>
          </a:p>
        </p:txBody>
      </p:sp>
      <p:sp>
        <p:nvSpPr>
          <p:cNvPr id="2" name="Rectangle 1"/>
          <p:cNvSpPr/>
          <p:nvPr/>
        </p:nvSpPr>
        <p:spPr>
          <a:xfrm>
            <a:off x="560635" y="1219240"/>
            <a:ext cx="4264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/>
              <a:t>attachInterrupt(</a:t>
            </a:r>
            <a:r>
              <a:rPr lang="en-US" sz="3200" b="1">
                <a:solidFill>
                  <a:srgbClr val="00B050"/>
                </a:solidFill>
              </a:rPr>
              <a:t>pin</a:t>
            </a:r>
            <a:r>
              <a:rPr lang="en-US" sz="3200" b="1"/>
              <a:t>, </a:t>
            </a:r>
            <a:r>
              <a:rPr lang="en-US" sz="3200" b="1">
                <a:solidFill>
                  <a:schemeClr val="accent4"/>
                </a:solidFill>
              </a:rPr>
              <a:t>ISR</a:t>
            </a:r>
            <a:r>
              <a:rPr lang="en-US" sz="3200" b="1"/>
              <a:t>, </a:t>
            </a:r>
            <a:r>
              <a:rPr lang="en-US" sz="3200" b="1">
                <a:solidFill>
                  <a:schemeClr val="accent2"/>
                </a:solidFill>
              </a:rPr>
              <a:t>mode</a:t>
            </a:r>
            <a:r>
              <a:rPr lang="en-US" sz="3200" b="1"/>
              <a:t>)</a:t>
            </a:r>
            <a:endParaRPr lang="th-TH" sz="3200" b="1"/>
          </a:p>
        </p:txBody>
      </p:sp>
      <p:sp>
        <p:nvSpPr>
          <p:cNvPr id="5" name="Rectangle 4"/>
          <p:cNvSpPr/>
          <p:nvPr/>
        </p:nvSpPr>
        <p:spPr>
          <a:xfrm>
            <a:off x="560635" y="2060848"/>
            <a:ext cx="50241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</a:rPr>
              <a:t>pin</a:t>
            </a:r>
            <a:r>
              <a:rPr lang="en-US" sz="4000" b="1"/>
              <a:t> 	</a:t>
            </a:r>
            <a:r>
              <a:rPr lang="th-TH" sz="4000" b="1"/>
              <a:t>ตำแหน่งขาที่รับอินเตอร์รัปต์</a:t>
            </a:r>
          </a:p>
        </p:txBody>
      </p:sp>
      <p:sp>
        <p:nvSpPr>
          <p:cNvPr id="6" name="Rectangle 5"/>
          <p:cNvSpPr/>
          <p:nvPr/>
        </p:nvSpPr>
        <p:spPr>
          <a:xfrm>
            <a:off x="560635" y="2768734"/>
            <a:ext cx="8259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</a:rPr>
              <a:t>ISR</a:t>
            </a:r>
            <a:r>
              <a:rPr lang="en-US" sz="4000" b="1"/>
              <a:t>	</a:t>
            </a:r>
            <a:r>
              <a:rPr lang="th-TH" sz="4000" b="1"/>
              <a:t>ตำแหน่งฟังก์ชั่นที่เรียกบริการ </a:t>
            </a:r>
            <a:r>
              <a:rPr lang="en-US" sz="4000" b="1"/>
              <a:t>Interrupt</a:t>
            </a:r>
            <a:endParaRPr lang="th-TH" sz="4000" b="1"/>
          </a:p>
        </p:txBody>
      </p:sp>
      <p:sp>
        <p:nvSpPr>
          <p:cNvPr id="7" name="Rectangle 6"/>
          <p:cNvSpPr/>
          <p:nvPr/>
        </p:nvSpPr>
        <p:spPr>
          <a:xfrm>
            <a:off x="560635" y="3511540"/>
            <a:ext cx="8259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</a:rPr>
              <a:t>mode</a:t>
            </a:r>
            <a:r>
              <a:rPr lang="en-US" sz="4000" b="1"/>
              <a:t>   </a:t>
            </a:r>
            <a:r>
              <a:rPr lang="th-TH" sz="4000" b="1"/>
              <a:t>รูปแบบการกระตุ้น </a:t>
            </a:r>
            <a:r>
              <a:rPr lang="en-US" sz="4000" b="1"/>
              <a:t>Interrupt</a:t>
            </a:r>
            <a:endParaRPr lang="en-US" sz="4000" b="1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8573" y="4219426"/>
            <a:ext cx="8259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B050"/>
                </a:solidFill>
              </a:rPr>
              <a:t>LOW</a:t>
            </a:r>
            <a:r>
              <a:rPr lang="th-TH" sz="3600" b="1">
                <a:solidFill>
                  <a:srgbClr val="00B050"/>
                </a:solidFill>
              </a:rPr>
              <a:t> </a:t>
            </a:r>
            <a:r>
              <a:rPr lang="th-TH" sz="3600" b="1">
                <a:solidFill>
                  <a:srgbClr val="7030A0"/>
                </a:solidFill>
              </a:rPr>
              <a:t> กระตุ้นเมื่อขาเป็น 0</a:t>
            </a:r>
            <a:endParaRPr lang="en-US" sz="3600" b="1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48573" y="4797152"/>
            <a:ext cx="8259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B050"/>
                </a:solidFill>
              </a:rPr>
              <a:t>CHANGE</a:t>
            </a:r>
            <a:r>
              <a:rPr lang="th-TH" sz="3600" b="1">
                <a:solidFill>
                  <a:srgbClr val="00B050"/>
                </a:solidFill>
              </a:rPr>
              <a:t> </a:t>
            </a:r>
            <a:r>
              <a:rPr lang="th-TH" sz="3600" b="1">
                <a:solidFill>
                  <a:srgbClr val="7030A0"/>
                </a:solidFill>
              </a:rPr>
              <a:t> กระตุ้นเมื่อมีการเปลี่ยนค่า</a:t>
            </a:r>
            <a:endParaRPr lang="en-US" sz="3600" b="1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48573" y="5299546"/>
            <a:ext cx="8259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B050"/>
                </a:solidFill>
              </a:rPr>
              <a:t>RISING</a:t>
            </a:r>
            <a:r>
              <a:rPr lang="th-TH" sz="3600" b="1">
                <a:solidFill>
                  <a:srgbClr val="00B050"/>
                </a:solidFill>
              </a:rPr>
              <a:t> </a:t>
            </a:r>
            <a:r>
              <a:rPr lang="th-TH" sz="3600" b="1">
                <a:solidFill>
                  <a:srgbClr val="7030A0"/>
                </a:solidFill>
              </a:rPr>
              <a:t> กระตุ้นที่ขอบขาขึ้น</a:t>
            </a:r>
            <a:endParaRPr lang="en-US" sz="3600" b="1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48573" y="5877272"/>
            <a:ext cx="8259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B050"/>
                </a:solidFill>
              </a:rPr>
              <a:t>FALLING </a:t>
            </a:r>
            <a:r>
              <a:rPr lang="th-TH" sz="3600" b="1">
                <a:solidFill>
                  <a:srgbClr val="7030A0"/>
                </a:solidFill>
              </a:rPr>
              <a:t>กระตุ้นที่ขอบขาลง</a:t>
            </a:r>
            <a:endParaRPr lang="en-US" sz="36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7603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5666" y="980728"/>
            <a:ext cx="8646814" cy="5647700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r>
              <a:rPr lang="en-US" sz="1900" dirty="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  <a:endParaRPr lang="en-US" sz="19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900" b="1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D2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OUTPUT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900" b="1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D3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OUTPUT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900" b="1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D5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INPUT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900" b="1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D4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INPUT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900" b="1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attachInterrupt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D5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pinD5_ISR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CHANGE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900" b="1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attachInterrupt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D4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pinD4_ISR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CHANGE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th-TH" sz="190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19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 sz="1900" dirty="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  <a:endParaRPr lang="en-US" sz="19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900" b="1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D3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;delay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900" b="1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D3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;delay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th-TH" sz="190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19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endParaRPr lang="th-TH" sz="19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 sz="1900" dirty="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pinD5_ISR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  <a:endParaRPr lang="en-US" sz="19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D2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HIGH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th-TH" sz="190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19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  <a:p>
            <a:r>
              <a:rPr lang="en-US" sz="1900" dirty="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pinD4_ISR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  <a:endParaRPr lang="en-US" sz="19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err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D2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LOW</a:t>
            </a:r>
            <a:r>
              <a:rPr lang="en-US" sz="1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th-TH" sz="1900">
                <a:solidFill>
                  <a:srgbClr val="8000FF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19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66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ตัวอย่างการใช้งาน </a:t>
            </a:r>
            <a:r>
              <a:rPr lang="en-US" sz="4800" b="1">
                <a:solidFill>
                  <a:schemeClr val="bg1"/>
                </a:solidFill>
              </a:rPr>
              <a:t>Interrupt</a:t>
            </a:r>
            <a:endParaRPr lang="th-TH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102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5288" y="17175"/>
            <a:ext cx="3456632" cy="9144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5400" b="1" kern="0">
                <a:solidFill>
                  <a:schemeClr val="bg1"/>
                </a:solidFill>
              </a:rPr>
              <a:t>กฤษดา ใจเย็น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57188" y="1196752"/>
            <a:ext cx="8535292" cy="7620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4400" b="1" kern="0">
                <a:solidFill>
                  <a:srgbClr val="00B050"/>
                </a:solidFill>
              </a:rPr>
              <a:t>บริษัท อินโนเวตีฟ เอ็กเพอริเมนต์ จำกัด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68313" y="2205038"/>
            <a:ext cx="9144000" cy="1860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th-TH" sz="4000" b="1" kern="0">
                <a:solidFill>
                  <a:srgbClr val="0070C0"/>
                </a:solidFill>
              </a:rPr>
              <a:t>108 ซอยสุขุมวิท 101/2 ถ.</a:t>
            </a:r>
            <a:r>
              <a:rPr lang="th-TH" sz="4000" b="1" kern="0" dirty="0">
                <a:solidFill>
                  <a:srgbClr val="0070C0"/>
                </a:solidFill>
              </a:rPr>
              <a:t>สุขุมวิท</a:t>
            </a:r>
          </a:p>
          <a:p>
            <a:pPr>
              <a:defRPr/>
            </a:pPr>
            <a:r>
              <a:rPr lang="th-TH" sz="4000" b="1" kern="0" dirty="0">
                <a:solidFill>
                  <a:srgbClr val="0070C0"/>
                </a:solidFill>
              </a:rPr>
              <a:t>แขวง</a:t>
            </a:r>
            <a:r>
              <a:rPr lang="th-TH" sz="4000" b="1" kern="0">
                <a:solidFill>
                  <a:srgbClr val="0070C0"/>
                </a:solidFill>
              </a:rPr>
              <a:t>บางนา เขตบางนา กรุงเทพฯ 10260</a:t>
            </a:r>
            <a:endParaRPr lang="th-TH" sz="4000" b="1" kern="0" dirty="0">
              <a:solidFill>
                <a:srgbClr val="0070C0"/>
              </a:solidFill>
            </a:endParaRPr>
          </a:p>
          <a:p>
            <a:pPr>
              <a:defRPr/>
            </a:pPr>
            <a:r>
              <a:rPr lang="th-TH" sz="3600" kern="0">
                <a:solidFill>
                  <a:srgbClr val="0070C0"/>
                </a:solidFill>
              </a:rPr>
              <a:t>โทรศัพท์ 027477001-4 โทรสาร 02-7477005</a:t>
            </a:r>
            <a:endParaRPr lang="th-TH" sz="3600" kern="0" dirty="0">
              <a:solidFill>
                <a:srgbClr val="0070C0"/>
              </a:solidFill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11560" y="5733256"/>
            <a:ext cx="9144000" cy="707886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4000" kern="0">
                <a:solidFill>
                  <a:srgbClr val="FF0000"/>
                </a:solidFill>
              </a:rPr>
              <a:t>Email : </a:t>
            </a:r>
            <a:r>
              <a:rPr lang="en-US" sz="4000" kern="0">
                <a:solidFill>
                  <a:srgbClr val="FF0000"/>
                </a:solidFill>
                <a:hlinkClick r:id="rId2"/>
              </a:rPr>
              <a:t>kritsada@inex.co.th</a:t>
            </a:r>
            <a:endParaRPr lang="en-US" sz="4000" kern="0" dirty="0">
              <a:solidFill>
                <a:srgbClr val="FF0000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03958" y="4279304"/>
            <a:ext cx="9144000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r>
              <a:rPr lang="en-US" sz="4000" b="1" dirty="0">
                <a:latin typeface="Courier New" pitchFamily="49" charset="0"/>
              </a:rPr>
              <a:t>www.inex.co.th</a:t>
            </a:r>
            <a:endParaRPr lang="th-TH" sz="3600" dirty="0">
              <a:latin typeface="Courier New" pitchFamily="49" charset="0"/>
            </a:endParaRPr>
          </a:p>
        </p:txBody>
      </p:sp>
      <p:pic>
        <p:nvPicPr>
          <p:cNvPr id="9" name="Picture 9" descr="Inex Logo mini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2320" y="5193823"/>
            <a:ext cx="1368425" cy="117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59160" y="4926527"/>
            <a:ext cx="9144000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r>
              <a:rPr lang="en-US" b="1">
                <a:latin typeface="Courier New" pitchFamily="49" charset="0"/>
              </a:rPr>
              <a:t>facebook.com/innovativeexperiment</a:t>
            </a:r>
            <a:endParaRPr lang="th-TH" sz="2400" dirty="0">
              <a:latin typeface="Courier New" pitchFamily="49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707904" y="162134"/>
            <a:ext cx="4718268" cy="769441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400" b="1" kern="0">
                <a:solidFill>
                  <a:schemeClr val="bg1"/>
                </a:solidFill>
              </a:rPr>
              <a:t>KRITSADA JAIYEN</a:t>
            </a:r>
            <a:endParaRPr lang="th-TH" sz="4400" b="1" ker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075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16632"/>
            <a:ext cx="748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AX-WiFi </a:t>
            </a:r>
            <a:r>
              <a:rPr lang="th-TH" sz="4000" b="1">
                <a:solidFill>
                  <a:schemeClr val="bg1"/>
                </a:solidFill>
              </a:rPr>
              <a:t>บอร์ดเชื่อมต่อ </a:t>
            </a:r>
            <a:r>
              <a:rPr lang="en-US" sz="4000" b="1">
                <a:solidFill>
                  <a:schemeClr val="bg1"/>
                </a:solidFill>
              </a:rPr>
              <a:t>I/O </a:t>
            </a:r>
            <a:r>
              <a:rPr lang="th-TH" sz="4000" b="1">
                <a:solidFill>
                  <a:schemeClr val="bg1"/>
                </a:solidFill>
              </a:rPr>
              <a:t>สำหรับ </a:t>
            </a:r>
            <a:r>
              <a:rPr lang="en-US" sz="4000" b="1">
                <a:solidFill>
                  <a:schemeClr val="bg1"/>
                </a:solidFill>
              </a:rPr>
              <a:t>NodeMCU</a:t>
            </a:r>
            <a:endParaRPr lang="th-TH" sz="4000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45520-E331-41F0-9EDA-978CF6472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196752"/>
            <a:ext cx="4546842" cy="5018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756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à¸à¸¥à¸à¸²à¸£à¸à¹à¸à¸«à¸²à¸£à¸¹à¸à¸ à¸²à¸à¸ªà¸³à¸«à¸£à¸±à¸ DHT22">
            <a:extLst>
              <a:ext uri="{FF2B5EF4-FFF2-40B4-BE49-F238E27FC236}">
                <a16:creationId xmlns:a16="http://schemas.microsoft.com/office/drawing/2014/main" id="{A9CB1CDE-48DF-49BE-AFC3-64798E21E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24" y="3339554"/>
            <a:ext cx="1570584" cy="157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CC9286-C460-440F-AB32-E0503FE3E6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648">
            <a:off x="3006838" y="1600868"/>
            <a:ext cx="2817310" cy="3109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74" y="1589584"/>
            <a:ext cx="1379773" cy="1138427"/>
          </a:xfrm>
          <a:prstGeom prst="roundRect">
            <a:avLst>
              <a:gd name="adj" fmla="val 55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679" y="1675673"/>
            <a:ext cx="1306512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20272" y="2800495"/>
            <a:ext cx="1611313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ZX-LED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197" y="2759664"/>
            <a:ext cx="1611313" cy="585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SWITCH</a:t>
            </a:r>
          </a:p>
        </p:txBody>
      </p:sp>
      <p:cxnSp>
        <p:nvCxnSpPr>
          <p:cNvPr id="9" name="ลูกศรเชื่อมต่อแบบตรง 9"/>
          <p:cNvCxnSpPr>
            <a:cxnSpLocks/>
          </p:cNvCxnSpPr>
          <p:nvPr/>
        </p:nvCxnSpPr>
        <p:spPr>
          <a:xfrm flipV="1">
            <a:off x="2004947" y="1893409"/>
            <a:ext cx="1035866" cy="52747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10"/>
          <p:cNvCxnSpPr>
            <a:cxnSpLocks/>
          </p:cNvCxnSpPr>
          <p:nvPr/>
        </p:nvCxnSpPr>
        <p:spPr>
          <a:xfrm flipV="1">
            <a:off x="6011863" y="2431547"/>
            <a:ext cx="1384299" cy="38467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20"/>
          <p:cNvCxnSpPr/>
          <p:nvPr/>
        </p:nvCxnSpPr>
        <p:spPr>
          <a:xfrm>
            <a:off x="5408613" y="4910138"/>
            <a:ext cx="892175" cy="53498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30"/>
          <p:cNvCxnSpPr/>
          <p:nvPr/>
        </p:nvCxnSpPr>
        <p:spPr>
          <a:xfrm flipV="1">
            <a:off x="1717303" y="3377105"/>
            <a:ext cx="1135087" cy="4445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19" y="4344964"/>
            <a:ext cx="241617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019" y="5129300"/>
            <a:ext cx="1699734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ลูกศรเชื่อมต่อแบบตรง 27"/>
          <p:cNvCxnSpPr>
            <a:cxnSpLocks/>
          </p:cNvCxnSpPr>
          <p:nvPr/>
        </p:nvCxnSpPr>
        <p:spPr>
          <a:xfrm flipV="1">
            <a:off x="3988146" y="4703764"/>
            <a:ext cx="427348" cy="59744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798" y="4787923"/>
            <a:ext cx="16113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DHT22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20886" y="6024703"/>
            <a:ext cx="16113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BH1750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47966" y="5887724"/>
            <a:ext cx="3096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Solid State Relay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AA4FDE-1202-4AD7-9ABB-02734D4D6B7B}"/>
              </a:ext>
            </a:extLst>
          </p:cNvPr>
          <p:cNvSpPr txBox="1"/>
          <p:nvPr/>
        </p:nvSpPr>
        <p:spPr>
          <a:xfrm>
            <a:off x="179512" y="116632"/>
            <a:ext cx="748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>
                <a:solidFill>
                  <a:schemeClr val="bg1"/>
                </a:solidFill>
              </a:rPr>
              <a:t>อุปกรณ์ต่อพ่วงต่างๆ ที่ใช้ทดสอบ</a:t>
            </a:r>
          </a:p>
        </p:txBody>
      </p:sp>
    </p:spTree>
    <p:extLst>
      <p:ext uri="{BB962C8B-B14F-4D97-AF65-F5344CB8AC3E}">
        <p14:creationId xmlns:p14="http://schemas.microsoft.com/office/powerpoint/2010/main" val="873289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http://robotgrrl.com/apps4arduino/images/arduino_thum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132856"/>
            <a:ext cx="1449387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lus 4"/>
          <p:cNvSpPr/>
          <p:nvPr/>
        </p:nvSpPr>
        <p:spPr>
          <a:xfrm>
            <a:off x="5174254" y="2420888"/>
            <a:ext cx="1008112" cy="100811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179512" y="0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NodeMCU V2  </a:t>
            </a:r>
            <a:r>
              <a:rPr lang="th-TH" sz="4800" b="1">
                <a:solidFill>
                  <a:schemeClr val="bg1"/>
                </a:solidFill>
              </a:rPr>
              <a:t>กับ </a:t>
            </a:r>
            <a:r>
              <a:rPr lang="en-US" sz="4800" b="1">
                <a:solidFill>
                  <a:schemeClr val="bg1"/>
                </a:solidFill>
              </a:rPr>
              <a:t>Arduino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95536" y="5282826"/>
            <a:ext cx="89644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9pPr>
          </a:lstStyle>
          <a:p>
            <a:pPr eaLnBrk="1" hangingPunct="1"/>
            <a:r>
              <a:rPr lang="th-TH" sz="4000" b="1">
                <a:solidFill>
                  <a:srgbClr val="7030A0"/>
                </a:solidFill>
                <a:latin typeface="+mn-lt"/>
                <a:cs typeface="+mn-cs"/>
              </a:rPr>
              <a:t>จุดเปลี่ยนของ </a:t>
            </a:r>
            <a:r>
              <a:rPr lang="en-US" sz="4000" b="1">
                <a:solidFill>
                  <a:srgbClr val="7030A0"/>
                </a:solidFill>
                <a:latin typeface="+mn-lt"/>
                <a:cs typeface="+mn-cs"/>
              </a:rPr>
              <a:t>ESP8266 </a:t>
            </a:r>
          </a:p>
          <a:p>
            <a:pPr eaLnBrk="1" hangingPunct="1"/>
            <a:r>
              <a:rPr lang="th-TH" sz="4000" b="1">
                <a:solidFill>
                  <a:srgbClr val="7030A0"/>
                </a:solidFill>
                <a:latin typeface="+mn-lt"/>
                <a:cs typeface="+mn-cs"/>
              </a:rPr>
              <a:t>คือมีคนทำให้เขียนโปรแกรมด้วย</a:t>
            </a:r>
            <a:r>
              <a:rPr lang="en-US" sz="4000" b="1">
                <a:solidFill>
                  <a:srgbClr val="7030A0"/>
                </a:solidFill>
                <a:latin typeface="+mn-lt"/>
                <a:cs typeface="+mn-cs"/>
              </a:rPr>
              <a:t> Arduino </a:t>
            </a:r>
            <a:r>
              <a:rPr lang="th-TH" sz="4000" b="1">
                <a:solidFill>
                  <a:srgbClr val="7030A0"/>
                </a:solidFill>
                <a:latin typeface="+mn-lt"/>
                <a:cs typeface="+mn-cs"/>
              </a:rPr>
              <a:t>ได้</a:t>
            </a:r>
          </a:p>
        </p:txBody>
      </p:sp>
      <p:sp>
        <p:nvSpPr>
          <p:cNvPr id="8" name="สี่เหลี่ยมผืนผ้า 1"/>
          <p:cNvSpPr>
            <a:spLocks noChangeArrowheads="1"/>
          </p:cNvSpPr>
          <p:nvPr/>
        </p:nvSpPr>
        <p:spPr bwMode="auto">
          <a:xfrm>
            <a:off x="6332266" y="3729541"/>
            <a:ext cx="22493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/>
              <a:t>Arduino1.8.5</a:t>
            </a:r>
            <a:endParaRPr lang="th-TH" sz="40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C07B4B-0DF9-4B08-82F1-07642D4465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7899">
            <a:off x="1006892" y="1325307"/>
            <a:ext cx="3240360" cy="3576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527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466" y="1000108"/>
            <a:ext cx="6286544" cy="530701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85720" y="214290"/>
            <a:ext cx="3286148" cy="646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>
                <a:solidFill>
                  <a:srgbClr val="FFFF00"/>
                </a:solidFill>
              </a:rPr>
              <a:t>ต้นกำเนิด </a:t>
            </a:r>
            <a:r>
              <a:rPr lang="en-US" sz="3600" b="1">
                <a:solidFill>
                  <a:srgbClr val="FFFF00"/>
                </a:solidFill>
              </a:rPr>
              <a:t>Arduino</a:t>
            </a:r>
            <a:endParaRPr lang="th-TH" sz="3600" b="1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738" y="882616"/>
            <a:ext cx="3071834" cy="76944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>
                <a:solidFill>
                  <a:srgbClr val="FF0000"/>
                </a:solidFill>
                <a:latin typeface="+mn-lt"/>
                <a:cs typeface="+mn-cs"/>
              </a:rPr>
              <a:t>www.arduino.cc</a:t>
            </a:r>
            <a:endParaRPr lang="th-TH" sz="4400" b="1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2264" y="2652836"/>
            <a:ext cx="2428860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2400" b="1">
                <a:solidFill>
                  <a:schemeClr val="tx1"/>
                </a:solidFill>
              </a:rPr>
              <a:t> คู่มืออ้างอิงการใช้งาน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2400" b="1">
                <a:solidFill>
                  <a:schemeClr val="tx1"/>
                </a:solidFill>
              </a:rPr>
              <a:t> ตัวอย่างฮาร์ดแวร์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2400" b="1">
                <a:solidFill>
                  <a:schemeClr val="tx1"/>
                </a:solidFill>
              </a:rPr>
              <a:t> จุดกำเนิด </a:t>
            </a:r>
            <a:r>
              <a:rPr lang="en-US" sz="2400" b="1">
                <a:solidFill>
                  <a:schemeClr val="tx1"/>
                </a:solidFill>
              </a:rPr>
              <a:t>IDEA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>
                <a:solidFill>
                  <a:schemeClr val="tx1"/>
                </a:solidFill>
              </a:rPr>
              <a:t> </a:t>
            </a:r>
            <a:r>
              <a:rPr lang="th-TH" sz="2400" b="1">
                <a:solidFill>
                  <a:schemeClr val="tx1"/>
                </a:solidFill>
              </a:rPr>
              <a:t>ที่ดาวน์โหลดโปรแกรม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2400" b="1">
                <a:solidFill>
                  <a:schemeClr val="tx1"/>
                </a:solidFill>
              </a:rPr>
              <a:t> ที่ซักถามปัญหา</a:t>
            </a:r>
          </a:p>
        </p:txBody>
      </p:sp>
    </p:spTree>
    <p:extLst>
      <p:ext uri="{BB962C8B-B14F-4D97-AF65-F5344CB8AC3E}">
        <p14:creationId xmlns:p14="http://schemas.microsoft.com/office/powerpoint/2010/main" val="10338222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0"/>
          <a:stretch>
            <a:fillRect/>
          </a:stretch>
        </p:blipFill>
        <p:spPr bwMode="auto">
          <a:xfrm>
            <a:off x="412215" y="1071546"/>
            <a:ext cx="6858048" cy="5207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Box 5"/>
          <p:cNvSpPr txBox="1"/>
          <p:nvPr/>
        </p:nvSpPr>
        <p:spPr>
          <a:xfrm>
            <a:off x="214282" y="357166"/>
            <a:ext cx="504031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200" b="1">
                <a:solidFill>
                  <a:srgbClr val="FFFF00"/>
                </a:solidFill>
              </a:rPr>
              <a:t>ข้อมูลอ้างอิงสำหรับเขียนโปรแกรม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86644" y="1357298"/>
            <a:ext cx="2428860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2400" b="1">
                <a:solidFill>
                  <a:schemeClr val="tx1"/>
                </a:solidFill>
              </a:rPr>
              <a:t> ชุดคำสั่ง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2400" b="1">
                <a:solidFill>
                  <a:schemeClr val="tx1"/>
                </a:solidFill>
              </a:rPr>
              <a:t> ไลบรารี่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2400" b="1">
                <a:solidFill>
                  <a:schemeClr val="tx1"/>
                </a:solidFill>
              </a:rPr>
              <a:t> ตัวแปร</a:t>
            </a:r>
            <a:endParaRPr lang="en-US" sz="2400" b="1">
              <a:solidFill>
                <a:schemeClr val="tx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>
                <a:solidFill>
                  <a:schemeClr val="tx1"/>
                </a:solidFill>
              </a:rPr>
              <a:t> </a:t>
            </a:r>
            <a:r>
              <a:rPr lang="th-TH" sz="2400" b="1">
                <a:solidFill>
                  <a:schemeClr val="tx1"/>
                </a:solidFill>
              </a:rPr>
              <a:t>คำสงวน</a:t>
            </a:r>
          </a:p>
        </p:txBody>
      </p:sp>
    </p:spTree>
    <p:extLst>
      <p:ext uri="{BB962C8B-B14F-4D97-AF65-F5344CB8AC3E}">
        <p14:creationId xmlns:p14="http://schemas.microsoft.com/office/powerpoint/2010/main" val="927131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rduino.cc/en/uploads/Main/ArduinoUnoFron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8101" y="1945986"/>
            <a:ext cx="3225787" cy="2327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Right Arrow 10"/>
          <p:cNvSpPr/>
          <p:nvPr/>
        </p:nvSpPr>
        <p:spPr>
          <a:xfrm>
            <a:off x="4052888" y="2133600"/>
            <a:ext cx="928687" cy="642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266700" y="1374775"/>
            <a:ext cx="3786188" cy="461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400" b="1">
                <a:solidFill>
                  <a:schemeClr val="tx1"/>
                </a:solidFill>
              </a:rPr>
              <a:t> โครงการ </a:t>
            </a:r>
            <a:r>
              <a:rPr lang="en-US" sz="2400" b="1">
                <a:solidFill>
                  <a:schemeClr val="tx1"/>
                </a:solidFill>
              </a:rPr>
              <a:t>Opensource </a:t>
            </a:r>
            <a:r>
              <a:rPr lang="th-TH" sz="2400" b="1">
                <a:solidFill>
                  <a:schemeClr val="tx1"/>
                </a:solidFill>
              </a:rPr>
              <a:t>จาก </a:t>
            </a:r>
            <a:r>
              <a:rPr lang="en-US" sz="2400" b="1">
                <a:solidFill>
                  <a:schemeClr val="tx1"/>
                </a:solidFill>
              </a:rPr>
              <a:t>Arduino</a:t>
            </a:r>
            <a:endParaRPr lang="th-TH" sz="2400" b="1">
              <a:solidFill>
                <a:schemeClr val="tx1"/>
              </a:solidFill>
            </a:endParaRPr>
          </a:p>
        </p:txBody>
      </p:sp>
      <p:pic>
        <p:nvPicPr>
          <p:cNvPr id="10245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" t="2472" r="6990" b="2100"/>
          <a:stretch>
            <a:fillRect/>
          </a:stretch>
        </p:blipFill>
        <p:spPr bwMode="auto">
          <a:xfrm>
            <a:off x="5222875" y="1052513"/>
            <a:ext cx="253365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Box 7"/>
          <p:cNvSpPr txBox="1">
            <a:spLocks noChangeArrowheads="1"/>
          </p:cNvSpPr>
          <p:nvPr/>
        </p:nvSpPr>
        <p:spPr bwMode="auto">
          <a:xfrm>
            <a:off x="468313" y="0"/>
            <a:ext cx="47545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9pPr>
          </a:lstStyle>
          <a:p>
            <a:pPr eaLnBrk="1" hangingPunct="1"/>
            <a:r>
              <a:rPr lang="en-US" sz="5400" b="1">
                <a:solidFill>
                  <a:schemeClr val="bg1"/>
                </a:solidFill>
              </a:rPr>
              <a:t>Arduino UNO </a:t>
            </a:r>
            <a:r>
              <a:rPr lang="th-TH" sz="5400" b="1">
                <a:solidFill>
                  <a:schemeClr val="bg1"/>
                </a:solidFill>
              </a:rPr>
              <a:t>ยอดฮิต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4300" y="3144838"/>
            <a:ext cx="378618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b="1">
                <a:solidFill>
                  <a:schemeClr val="tx1"/>
                </a:solidFill>
              </a:rPr>
              <a:t> </a:t>
            </a:r>
            <a:r>
              <a:rPr lang="en-US" b="1">
                <a:solidFill>
                  <a:schemeClr val="tx1"/>
                </a:solidFill>
              </a:rPr>
              <a:t>iDuino </a:t>
            </a:r>
            <a:r>
              <a:rPr lang="th-TH" b="1">
                <a:solidFill>
                  <a:schemeClr val="tx1"/>
                </a:solidFill>
              </a:rPr>
              <a:t>จาก </a:t>
            </a:r>
            <a:r>
              <a:rPr lang="en-US" b="1">
                <a:solidFill>
                  <a:schemeClr val="tx1"/>
                </a:solidFill>
              </a:rPr>
              <a:t>inex</a:t>
            </a:r>
            <a:endParaRPr lang="th-TH" b="1">
              <a:solidFill>
                <a:schemeClr val="tx1"/>
              </a:solidFill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573463"/>
            <a:ext cx="3629025" cy="291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52500" y="5805488"/>
            <a:ext cx="3786188" cy="522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b="1">
                <a:solidFill>
                  <a:schemeClr val="tx1"/>
                </a:solidFill>
              </a:rPr>
              <a:t> </a:t>
            </a:r>
            <a:r>
              <a:rPr lang="en-US" b="1">
                <a:solidFill>
                  <a:schemeClr val="tx1"/>
                </a:solidFill>
              </a:rPr>
              <a:t>iDuino R3B </a:t>
            </a:r>
            <a:r>
              <a:rPr lang="th-TH" b="1">
                <a:solidFill>
                  <a:schemeClr val="tx1"/>
                </a:solidFill>
              </a:rPr>
              <a:t>จาก </a:t>
            </a:r>
            <a:r>
              <a:rPr lang="en-US" b="1">
                <a:solidFill>
                  <a:schemeClr val="tx1"/>
                </a:solidFill>
              </a:rPr>
              <a:t>inex</a:t>
            </a:r>
            <a:endParaRPr lang="th-TH" b="1">
              <a:solidFill>
                <a:schemeClr val="tx1"/>
              </a:solidFill>
            </a:endParaRPr>
          </a:p>
        </p:txBody>
      </p:sp>
      <p:sp>
        <p:nvSpPr>
          <p:cNvPr id="13" name="Right Arrow 10"/>
          <p:cNvSpPr/>
          <p:nvPr/>
        </p:nvSpPr>
        <p:spPr>
          <a:xfrm>
            <a:off x="3563938" y="5745163"/>
            <a:ext cx="928687" cy="642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666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3" y="2852738"/>
            <a:ext cx="3249612" cy="260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2" descr="C:\Users\KRITSADA\AppData\Local\Temp\SNAGHTML19a2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042988"/>
            <a:ext cx="42386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66750" y="3771900"/>
            <a:ext cx="3883025" cy="646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n-cs"/>
              </a:rPr>
              <a:t>Edit + Compile + Download</a:t>
            </a:r>
            <a:endParaRPr lang="th-TH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267325" y="1989138"/>
            <a:ext cx="3649663" cy="646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th-TH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n-cs"/>
              </a:rPr>
              <a:t>คอมไพเลอร์ </a:t>
            </a: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n-cs"/>
              </a:rPr>
              <a:t>Opensource</a:t>
            </a:r>
            <a:endParaRPr lang="th-TH" sz="3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+mn-cs"/>
            </a:endParaRPr>
          </a:p>
        </p:txBody>
      </p:sp>
      <p:sp>
        <p:nvSpPr>
          <p:cNvPr id="7" name="ลูกศรซ้าย-ขวา 6"/>
          <p:cNvSpPr/>
          <p:nvPr/>
        </p:nvSpPr>
        <p:spPr>
          <a:xfrm>
            <a:off x="4781550" y="3502025"/>
            <a:ext cx="863600" cy="503238"/>
          </a:xfrm>
          <a:prstGeom prst="leftRightArrow">
            <a:avLst>
              <a:gd name="adj1" fmla="val 55039"/>
              <a:gd name="adj2" fmla="val 7015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5651500" y="1223963"/>
            <a:ext cx="257175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rgbClr val="00B050"/>
                </a:solidFill>
              </a:rPr>
              <a:t>SOFTWARE</a:t>
            </a:r>
            <a:endParaRPr lang="th-TH" sz="3200" b="1">
              <a:solidFill>
                <a:srgbClr val="00B050"/>
              </a:solidFill>
            </a:endParaRPr>
          </a:p>
        </p:txBody>
      </p:sp>
      <p:sp>
        <p:nvSpPr>
          <p:cNvPr id="11272" name="TextBox 8"/>
          <p:cNvSpPr txBox="1">
            <a:spLocks noChangeArrowheads="1"/>
          </p:cNvSpPr>
          <p:nvPr/>
        </p:nvSpPr>
        <p:spPr bwMode="auto">
          <a:xfrm>
            <a:off x="468313" y="0"/>
            <a:ext cx="55768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9pPr>
          </a:lstStyle>
          <a:p>
            <a:pPr eaLnBrk="1" hangingPunct="1"/>
            <a:r>
              <a:rPr lang="th-TH" sz="5400" b="1">
                <a:solidFill>
                  <a:schemeClr val="bg1"/>
                </a:solidFill>
              </a:rPr>
              <a:t>คอมไพเลอร์ </a:t>
            </a:r>
            <a:r>
              <a:rPr lang="en-US" sz="5400" b="1">
                <a:solidFill>
                  <a:schemeClr val="bg1"/>
                </a:solidFill>
              </a:rPr>
              <a:t>OpenSource</a:t>
            </a:r>
            <a:endParaRPr lang="th-TH" sz="5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005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5637"/>
            <a:ext cx="7128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000" b="1">
                <a:solidFill>
                  <a:schemeClr val="bg1"/>
                </a:solidFill>
              </a:rPr>
              <a:t>ติดตั้งโปรแกรม</a:t>
            </a:r>
          </a:p>
        </p:txBody>
      </p:sp>
      <p:sp>
        <p:nvSpPr>
          <p:cNvPr id="8" name="ชื่อเรื่องรอง 2"/>
          <p:cNvSpPr txBox="1">
            <a:spLocks/>
          </p:cNvSpPr>
          <p:nvPr/>
        </p:nvSpPr>
        <p:spPr bwMode="auto">
          <a:xfrm>
            <a:off x="3431493" y="2504251"/>
            <a:ext cx="268446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None/>
            </a:pP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Browallia New" pitchFamily="34" charset="-34"/>
                <a:cs typeface="BrowalliaUPC" pitchFamily="34" charset="-34"/>
              </a:rPr>
              <a:t>ประกอบด้วย</a:t>
            </a:r>
          </a:p>
        </p:txBody>
      </p:sp>
      <p:sp>
        <p:nvSpPr>
          <p:cNvPr id="9" name="สี่เหลี่ยมผืนผ้า 9"/>
          <p:cNvSpPr>
            <a:spLocks noChangeArrowheads="1"/>
          </p:cNvSpPr>
          <p:nvPr/>
        </p:nvSpPr>
        <p:spPr bwMode="auto">
          <a:xfrm>
            <a:off x="3531405" y="3216581"/>
            <a:ext cx="44688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th-TH" sz="3600" b="1">
                <a:latin typeface="Browallia New" pitchFamily="34" charset="-34"/>
                <a:cs typeface="BrowalliaUPC" pitchFamily="34" charset="-34"/>
              </a:rPr>
              <a:t>ซอฟต์แวร์ </a:t>
            </a:r>
            <a:r>
              <a:rPr lang="en-US" sz="3600" b="1">
                <a:latin typeface="Browallia New" pitchFamily="34" charset="-34"/>
                <a:cs typeface="BrowalliaUPC" pitchFamily="34" charset="-34"/>
              </a:rPr>
              <a:t>Arduino 1.8.5</a:t>
            </a:r>
            <a:endParaRPr lang="th-TH" sz="3600" b="1">
              <a:latin typeface="Browallia New" pitchFamily="34" charset="-34"/>
              <a:cs typeface="BrowalliaUPC" pitchFamily="34" charset="-34"/>
            </a:endParaRPr>
          </a:p>
        </p:txBody>
      </p:sp>
      <p:sp>
        <p:nvSpPr>
          <p:cNvPr id="10" name="สี่เหลี่ยมผืนผ้า 10"/>
          <p:cNvSpPr>
            <a:spLocks noChangeArrowheads="1"/>
          </p:cNvSpPr>
          <p:nvPr/>
        </p:nvSpPr>
        <p:spPr bwMode="auto">
          <a:xfrm>
            <a:off x="3531405" y="4946213"/>
            <a:ext cx="533053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th-TH" sz="3600" b="1">
                <a:latin typeface="Browallia New" pitchFamily="34" charset="-34"/>
                <a:cs typeface="BrowalliaUPC" pitchFamily="34" charset="-34"/>
              </a:rPr>
              <a:t>ไลบรารี่ สำหรับอุปกรณ์พิเศษ</a:t>
            </a:r>
          </a:p>
        </p:txBody>
      </p:sp>
      <p:sp>
        <p:nvSpPr>
          <p:cNvPr id="11" name="สี่เหลี่ยมผืนผ้า 11"/>
          <p:cNvSpPr>
            <a:spLocks noChangeArrowheads="1"/>
          </p:cNvSpPr>
          <p:nvPr/>
        </p:nvSpPr>
        <p:spPr bwMode="auto">
          <a:xfrm>
            <a:off x="3531405" y="3793125"/>
            <a:ext cx="26901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th-TH" sz="3600" b="1">
                <a:latin typeface="Browallia New" pitchFamily="34" charset="-34"/>
                <a:cs typeface="BrowalliaUPC" pitchFamily="34" charset="-34"/>
              </a:rPr>
              <a:t>ไดรเวอร์ </a:t>
            </a:r>
            <a:r>
              <a:rPr lang="en-US" sz="3600" b="1">
                <a:latin typeface="Browallia New" pitchFamily="34" charset="-34"/>
                <a:cs typeface="BrowalliaUPC" pitchFamily="34" charset="-34"/>
              </a:rPr>
              <a:t>USB</a:t>
            </a:r>
            <a:endParaRPr lang="th-TH" sz="3600" b="1">
              <a:latin typeface="Browallia New" pitchFamily="34" charset="-34"/>
              <a:cs typeface="BrowalliaUPC" pitchFamily="34" charset="-34"/>
            </a:endParaRPr>
          </a:p>
        </p:txBody>
      </p:sp>
      <p:sp>
        <p:nvSpPr>
          <p:cNvPr id="12" name="สี่เหลี่ยมผืนผ้า 12"/>
          <p:cNvSpPr>
            <a:spLocks noChangeArrowheads="1"/>
          </p:cNvSpPr>
          <p:nvPr/>
        </p:nvSpPr>
        <p:spPr bwMode="auto">
          <a:xfrm>
            <a:off x="3531405" y="4369669"/>
            <a:ext cx="44688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b="1">
                <a:latin typeface="Browallia New" pitchFamily="34" charset="-34"/>
                <a:cs typeface="BrowalliaUPC" pitchFamily="34" charset="-34"/>
              </a:rPr>
              <a:t>Add on </a:t>
            </a:r>
            <a:r>
              <a:rPr lang="th-TH" sz="3600" b="1">
                <a:latin typeface="Browallia New" pitchFamily="34" charset="-34"/>
                <a:cs typeface="BrowalliaUPC" pitchFamily="34" charset="-34"/>
              </a:rPr>
              <a:t>สำหรับ </a:t>
            </a:r>
            <a:r>
              <a:rPr lang="en-US" sz="3600" b="1">
                <a:latin typeface="Browallia New" pitchFamily="34" charset="-34"/>
                <a:cs typeface="BrowalliaUPC" pitchFamily="34" charset="-34"/>
              </a:rPr>
              <a:t>ESP8266</a:t>
            </a:r>
            <a:endParaRPr lang="th-TH" sz="3600" b="1">
              <a:latin typeface="Browallia New" pitchFamily="34" charset="-34"/>
              <a:cs typeface="BrowalliaUPC" pitchFamily="34" charset="-34"/>
            </a:endParaRP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3413590" y="2042586"/>
            <a:ext cx="5298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latin typeface="Century Gothic" panose="020B0502020202020204" pitchFamily="34" charset="0"/>
              </a:rPr>
              <a:t>Arduino1.8.5_IoT_Setup180316.exe</a:t>
            </a:r>
            <a:endParaRPr lang="th-TH" sz="2400" b="1">
              <a:latin typeface="Century Gothic" panose="020B0502020202020204" pitchFamily="34" charset="0"/>
            </a:endParaRPr>
          </a:p>
        </p:txBody>
      </p:sp>
      <p:pic>
        <p:nvPicPr>
          <p:cNvPr id="16" name="Picture 2" descr="http://www.ccautosoft.com/wp-content/uploads/System-Install-1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39962"/>
            <a:ext cx="29527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 descr="http://robotgrrl.com/apps4arduino/images/arduino_thumb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5286" y="996740"/>
            <a:ext cx="934906" cy="934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2F2A74-B173-4069-AE0A-4D5FCF4F2214}"/>
              </a:ext>
            </a:extLst>
          </p:cNvPr>
          <p:cNvSpPr/>
          <p:nvPr/>
        </p:nvSpPr>
        <p:spPr>
          <a:xfrm>
            <a:off x="611560" y="5507707"/>
            <a:ext cx="88569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>
                <a:solidFill>
                  <a:srgbClr val="7030A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สามารถดาวน์โหลดได้ที่ </a:t>
            </a:r>
          </a:p>
          <a:p>
            <a:r>
              <a:rPr lang="en-US" sz="2400" b="1">
                <a:solidFill>
                  <a:srgbClr val="7030A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http://www.inex.co.th/store/software/Arduino1.8.5_IoT_Setup170714.exe</a:t>
            </a:r>
            <a:endParaRPr lang="en-US" sz="2400" b="1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5450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88AAB1-7D00-4D00-98D6-8AE4B521096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46C319-01CF-4D86-AB72-72C1D09D679B}"/>
              </a:ext>
            </a:extLst>
          </p:cNvPr>
          <p:cNvGrpSpPr/>
          <p:nvPr/>
        </p:nvGrpSpPr>
        <p:grpSpPr>
          <a:xfrm>
            <a:off x="395536" y="175334"/>
            <a:ext cx="8352928" cy="6549608"/>
            <a:chOff x="107504" y="175334"/>
            <a:chExt cx="7345815" cy="57599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6FA22A-575F-48EC-944A-CC60768A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175334"/>
              <a:ext cx="3600400" cy="27922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3AC43D-79C0-4A28-9D78-F1C3EB087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8337" y="199205"/>
              <a:ext cx="3600401" cy="279229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9AD7C7-61C3-4436-92AF-A58863D79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782" y="3142961"/>
              <a:ext cx="3600400" cy="27922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1B728A-BA4F-40DC-AA41-04FDD3EE1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4927" y="3184453"/>
              <a:ext cx="3528392" cy="2736448"/>
            </a:xfrm>
            <a:prstGeom prst="rect">
              <a:avLst/>
            </a:prstGeom>
          </p:spPr>
        </p:pic>
        <p:sp>
          <p:nvSpPr>
            <p:cNvPr id="2" name="Star: 5 Points 1">
              <a:extLst>
                <a:ext uri="{FF2B5EF4-FFF2-40B4-BE49-F238E27FC236}">
                  <a16:creationId xmlns:a16="http://schemas.microsoft.com/office/drawing/2014/main" id="{976DDC74-6BFF-4E8A-9B76-A9945FE92FF7}"/>
                </a:ext>
              </a:extLst>
            </p:cNvPr>
            <p:cNvSpPr/>
            <p:nvPr/>
          </p:nvSpPr>
          <p:spPr>
            <a:xfrm>
              <a:off x="6405029" y="966924"/>
              <a:ext cx="1008112" cy="1008112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64608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ลูกศรเชื่อมต่อแบบตรง 16"/>
          <p:cNvCxnSpPr/>
          <p:nvPr/>
        </p:nvCxnSpPr>
        <p:spPr>
          <a:xfrm>
            <a:off x="2786050" y="2052066"/>
            <a:ext cx="3071834" cy="642942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ลูกศรเชื่อมต่อแบบตรง 18"/>
          <p:cNvCxnSpPr/>
          <p:nvPr/>
        </p:nvCxnSpPr>
        <p:spPr>
          <a:xfrm>
            <a:off x="2786050" y="2266380"/>
            <a:ext cx="3357586" cy="1928826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5"/>
          <p:cNvCxnSpPr/>
          <p:nvPr/>
        </p:nvCxnSpPr>
        <p:spPr>
          <a:xfrm rot="16200000" flipH="1">
            <a:off x="2428860" y="2695008"/>
            <a:ext cx="2000264" cy="1571636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22"/>
          <p:cNvCxnSpPr/>
          <p:nvPr/>
        </p:nvCxnSpPr>
        <p:spPr>
          <a:xfrm rot="5400000">
            <a:off x="1500166" y="3052198"/>
            <a:ext cx="1428760" cy="428628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E:\Inex Part\Board\AVR\IC ATMEGA8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10" y="1051934"/>
            <a:ext cx="1928826" cy="1091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5" descr="C:\WINDOWS\Desktop\image\aj2200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4195206"/>
            <a:ext cx="2286016" cy="171027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Picture 10" descr="E:\Camera\image\Stock Photography 2\EIC_03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264" y="1837752"/>
            <a:ext cx="1676400" cy="167640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55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7554" y="4623834"/>
            <a:ext cx="2286016" cy="182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388" y="4123768"/>
            <a:ext cx="235745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3" name="TextBox 12"/>
          <p:cNvSpPr txBox="1"/>
          <p:nvPr/>
        </p:nvSpPr>
        <p:spPr>
          <a:xfrm>
            <a:off x="516513" y="48246"/>
            <a:ext cx="6167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>
                <a:solidFill>
                  <a:schemeClr val="bg1"/>
                </a:solidFill>
              </a:rPr>
              <a:t>ไมโครคอนโทรลเลอร์ทั่วๆไป</a:t>
            </a:r>
          </a:p>
        </p:txBody>
      </p:sp>
    </p:spTree>
    <p:extLst>
      <p:ext uri="{BB962C8B-B14F-4D97-AF65-F5344CB8AC3E}">
        <p14:creationId xmlns:p14="http://schemas.microsoft.com/office/powerpoint/2010/main" val="3622060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88AAB1-7D00-4D00-98D6-8AE4B521096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A56D17-1236-46C2-BD55-A676F94B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4" y="260312"/>
            <a:ext cx="4085291" cy="3168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ACC4FD-C0F9-4D6F-BC01-75988083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047" y="260648"/>
            <a:ext cx="4085291" cy="3168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B8319-7D9D-45DF-8049-3559F1C5F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78" y="3559156"/>
            <a:ext cx="408529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7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88AAB1-7D00-4D00-98D6-8AE4B5210961}"/>
              </a:ext>
            </a:extLst>
          </p:cNvPr>
          <p:cNvSpPr/>
          <p:nvPr/>
        </p:nvSpPr>
        <p:spPr>
          <a:xfrm>
            <a:off x="-36509" y="18365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01C3E-38CD-4CB2-9AA4-5236201E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332656"/>
            <a:ext cx="4032448" cy="312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B31340-25B1-41B9-8E60-EB57E724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91" y="332656"/>
            <a:ext cx="4032448" cy="312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78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88AAB1-7D00-4D00-98D6-8AE4B5210961}"/>
              </a:ext>
            </a:extLst>
          </p:cNvPr>
          <p:cNvSpPr/>
          <p:nvPr/>
        </p:nvSpPr>
        <p:spPr>
          <a:xfrm>
            <a:off x="-36509" y="18365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F1205-742D-4810-A837-5D3495AC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8640"/>
            <a:ext cx="2908680" cy="61684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854B2B-FAE5-4FBA-B03E-103B6194913A}"/>
              </a:ext>
            </a:extLst>
          </p:cNvPr>
          <p:cNvSpPr/>
          <p:nvPr/>
        </p:nvSpPr>
        <p:spPr>
          <a:xfrm>
            <a:off x="755576" y="5589240"/>
            <a:ext cx="3456384" cy="9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ADF2534-C1FE-4AE5-97F5-387A815F938E}"/>
              </a:ext>
            </a:extLst>
          </p:cNvPr>
          <p:cNvSpPr/>
          <p:nvPr/>
        </p:nvSpPr>
        <p:spPr>
          <a:xfrm rot="2449008">
            <a:off x="4474169" y="4583993"/>
            <a:ext cx="360040" cy="100811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194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1" y="1068488"/>
            <a:ext cx="2962275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30"/>
          <a:stretch/>
        </p:blipFill>
        <p:spPr bwMode="auto">
          <a:xfrm>
            <a:off x="3740398" y="1218492"/>
            <a:ext cx="4971161" cy="49655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3740398" y="2204864"/>
            <a:ext cx="133565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652120" y="5301208"/>
            <a:ext cx="29523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08349" y="3573016"/>
            <a:ext cx="2664296" cy="391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446231" y="116632"/>
            <a:ext cx="7128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000" b="1">
                <a:solidFill>
                  <a:schemeClr val="bg1"/>
                </a:solidFill>
              </a:rPr>
              <a:t>ตรวจสอบการเชื่อมต่อ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540D5-22B9-4CE5-ACFB-20CAE5E71F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221088"/>
            <a:ext cx="1776108" cy="236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72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CAAEB-1A0B-4882-AEBB-AD3F7CC4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6270"/>
            <a:ext cx="4104456" cy="5387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80527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เปิดโปรแกรม </a:t>
            </a:r>
            <a:r>
              <a:rPr lang="en-US" sz="4800" b="1">
                <a:solidFill>
                  <a:schemeClr val="bg1"/>
                </a:solidFill>
              </a:rPr>
              <a:t>Arduino 1.8.5</a:t>
            </a:r>
            <a:endParaRPr lang="th-TH" sz="4800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A73B1-623A-4A3D-BBC2-F667F0C42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295666"/>
            <a:ext cx="5428571" cy="4266667"/>
          </a:xfrm>
          <a:prstGeom prst="rect">
            <a:avLst/>
          </a:prstGeom>
        </p:spPr>
      </p:pic>
      <p:sp>
        <p:nvSpPr>
          <p:cNvPr id="2" name="สี่เหลี่ยมผืนผ้า 1"/>
          <p:cNvSpPr/>
          <p:nvPr/>
        </p:nvSpPr>
        <p:spPr>
          <a:xfrm>
            <a:off x="3347864" y="3122315"/>
            <a:ext cx="5428571" cy="306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1939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2147" y="4077125"/>
            <a:ext cx="3123887" cy="1683622"/>
          </a:xfrm>
          <a:prstGeom prst="rect">
            <a:avLst/>
          </a:prstGeom>
        </p:spPr>
      </p:pic>
      <p:sp>
        <p:nvSpPr>
          <p:cNvPr id="4" name="วงรี 3"/>
          <p:cNvSpPr/>
          <p:nvPr/>
        </p:nvSpPr>
        <p:spPr>
          <a:xfrm>
            <a:off x="7188982" y="5373216"/>
            <a:ext cx="792088" cy="7355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" name="ตัวเชื่อมต่อตรง 5"/>
          <p:cNvCxnSpPr>
            <a:stCxn id="4" idx="2"/>
          </p:cNvCxnSpPr>
          <p:nvPr/>
        </p:nvCxnSpPr>
        <p:spPr>
          <a:xfrm flipH="1">
            <a:off x="6372200" y="5740971"/>
            <a:ext cx="8167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ชื่อเรื่องรอง 2"/>
          <p:cNvSpPr txBox="1">
            <a:spLocks/>
          </p:cNvSpPr>
          <p:nvPr/>
        </p:nvSpPr>
        <p:spPr bwMode="auto">
          <a:xfrm>
            <a:off x="3347863" y="5399881"/>
            <a:ext cx="354919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None/>
            </a:pPr>
            <a:r>
              <a:rPr lang="en-US" sz="3600" b="1">
                <a:solidFill>
                  <a:schemeClr val="accent6">
                    <a:lumMod val="75000"/>
                  </a:schemeClr>
                </a:solidFill>
                <a:latin typeface="Browallia New" pitchFamily="34" charset="-34"/>
                <a:cs typeface="BrowalliaUPC" pitchFamily="34" charset="-34"/>
              </a:rPr>
              <a:t>LED </a:t>
            </a: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Browallia New" pitchFamily="34" charset="-34"/>
                <a:cs typeface="BrowalliaUPC" pitchFamily="34" charset="-34"/>
              </a:rPr>
              <a:t>ตำแหน่ง </a:t>
            </a:r>
            <a:r>
              <a:rPr lang="en-US" sz="3600" b="1">
                <a:solidFill>
                  <a:schemeClr val="accent6">
                    <a:lumMod val="75000"/>
                  </a:schemeClr>
                </a:solidFill>
                <a:latin typeface="Browallia New" pitchFamily="34" charset="-34"/>
                <a:cs typeface="BrowalliaUPC" pitchFamily="34" charset="-34"/>
              </a:rPr>
              <a:t>D0/16</a:t>
            </a:r>
            <a:endParaRPr lang="th-TH" sz="3600" b="1">
              <a:solidFill>
                <a:schemeClr val="accent6">
                  <a:lumMod val="75000"/>
                </a:schemeClr>
              </a:solidFill>
              <a:latin typeface="Browallia New" pitchFamily="34" charset="-34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755576" y="1117630"/>
            <a:ext cx="5904656" cy="39703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2FC7B-97BD-4AB6-907C-7E9F54669F5E}"/>
              </a:ext>
            </a:extLst>
          </p:cNvPr>
          <p:cNvSpPr txBox="1"/>
          <p:nvPr/>
        </p:nvSpPr>
        <p:spPr>
          <a:xfrm>
            <a:off x="251520" y="147228"/>
            <a:ext cx="712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>
                <a:solidFill>
                  <a:srgbClr val="FFFF00"/>
                </a:solidFill>
                <a:latin typeface="+mj-lt"/>
                <a:cs typeface="+mj-cs"/>
              </a:rPr>
              <a:t>ทดสอบโปรแกรมแรก</a:t>
            </a:r>
          </a:p>
        </p:txBody>
      </p:sp>
    </p:spTree>
    <p:extLst>
      <p:ext uri="{BB962C8B-B14F-4D97-AF65-F5344CB8AC3E}">
        <p14:creationId xmlns:p14="http://schemas.microsoft.com/office/powerpoint/2010/main" val="385957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9"/>
          <a:stretch/>
        </p:blipFill>
        <p:spPr bwMode="auto">
          <a:xfrm>
            <a:off x="5508104" y="2098948"/>
            <a:ext cx="3279682" cy="3997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ลูกศรเชื่อมต่อแบบตรง 2"/>
          <p:cNvCxnSpPr/>
          <p:nvPr/>
        </p:nvCxnSpPr>
        <p:spPr>
          <a:xfrm flipV="1">
            <a:off x="4644008" y="2282420"/>
            <a:ext cx="1053002" cy="325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ลูกศรเชื่อมต่อแบบตรง 4"/>
          <p:cNvCxnSpPr/>
          <p:nvPr/>
        </p:nvCxnSpPr>
        <p:spPr>
          <a:xfrm>
            <a:off x="5868144" y="1627059"/>
            <a:ext cx="350924" cy="61935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241" y="1923250"/>
            <a:ext cx="327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>
                <a:solidFill>
                  <a:srgbClr val="7030A0"/>
                </a:solidFill>
              </a:rPr>
              <a:t>ตรวจสอบไวยกรณ์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9962" y="982187"/>
            <a:ext cx="327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>
                <a:solidFill>
                  <a:srgbClr val="7030A0"/>
                </a:solidFill>
              </a:rPr>
              <a:t>อัปโหลดโปรแกรม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71"/>
          <a:stretch/>
        </p:blipFill>
        <p:spPr bwMode="auto">
          <a:xfrm>
            <a:off x="348060" y="4005065"/>
            <a:ext cx="5017669" cy="21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1520" y="178190"/>
            <a:ext cx="712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FF00"/>
                </a:solidFill>
                <a:latin typeface="+mj-lt"/>
                <a:cs typeface="+mj-cs"/>
              </a:rPr>
              <a:t>Compile / Upload</a:t>
            </a:r>
            <a:endParaRPr lang="th-TH" sz="4000">
              <a:solidFill>
                <a:srgbClr val="FFFF00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72654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4581128"/>
            <a:ext cx="2943100" cy="4270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ลูกศรโค้ง 1"/>
          <p:cNvSpPr/>
          <p:nvPr/>
        </p:nvSpPr>
        <p:spPr>
          <a:xfrm rot="5400000">
            <a:off x="5194222" y="3094810"/>
            <a:ext cx="1255526" cy="1203827"/>
          </a:xfrm>
          <a:prstGeom prst="bentArrow">
            <a:avLst>
              <a:gd name="adj1" fmla="val 23236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88" y="1124744"/>
            <a:ext cx="3053557" cy="7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929E2-2F1F-4E7B-B4A9-967523ABF27C}"/>
              </a:ext>
            </a:extLst>
          </p:cNvPr>
          <p:cNvSpPr txBox="1"/>
          <p:nvPr/>
        </p:nvSpPr>
        <p:spPr>
          <a:xfrm>
            <a:off x="251520" y="178190"/>
            <a:ext cx="712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FF00"/>
                </a:solidFill>
                <a:latin typeface="+mj-lt"/>
                <a:cs typeface="+mj-cs"/>
              </a:rPr>
              <a:t>Compile / Upload</a:t>
            </a:r>
            <a:endParaRPr lang="th-TH" sz="4000">
              <a:solidFill>
                <a:srgbClr val="FFFF00"/>
              </a:solidFill>
              <a:latin typeface="+mj-lt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187D5-BA10-4412-A94A-75972EF14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124744"/>
            <a:ext cx="4149413" cy="523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CCCD92-7F5E-4F8F-A6AA-65E67DCE225A}"/>
              </a:ext>
            </a:extLst>
          </p:cNvPr>
          <p:cNvSpPr txBox="1"/>
          <p:nvPr/>
        </p:nvSpPr>
        <p:spPr>
          <a:xfrm>
            <a:off x="5706432" y="2104433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Ctrl+u</a:t>
            </a:r>
            <a:endParaRPr lang="th-TH" sz="400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555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67544" y="1268760"/>
            <a:ext cx="2881313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</a:t>
            </a: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 </a:t>
            </a: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สี่เหลี่ยมผืนผ้า 7"/>
          <p:cNvSpPr>
            <a:spLocks noChangeArrowheads="1"/>
          </p:cNvSpPr>
          <p:nvPr/>
        </p:nvSpPr>
        <p:spPr bwMode="auto">
          <a:xfrm>
            <a:off x="827584" y="2060848"/>
            <a:ext cx="44115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th-TH" sz="3200" b="1">
                <a:solidFill>
                  <a:srgbClr val="00B050"/>
                </a:solidFill>
              </a:rPr>
              <a:t>สำหรับกำหนดค่า เกิดขึ้นครั้งเดียว</a:t>
            </a:r>
          </a:p>
        </p:txBody>
      </p:sp>
      <p:sp>
        <p:nvSpPr>
          <p:cNvPr id="9" name="สี่เหลี่ยมผืนผ้า 8"/>
          <p:cNvSpPr>
            <a:spLocks noChangeArrowheads="1"/>
          </p:cNvSpPr>
          <p:nvPr/>
        </p:nvSpPr>
        <p:spPr bwMode="auto">
          <a:xfrm>
            <a:off x="802060" y="4221088"/>
            <a:ext cx="44115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th-TH" sz="3200" b="1">
                <a:solidFill>
                  <a:srgbClr val="00B050"/>
                </a:solidFill>
              </a:rPr>
              <a:t>โปรแกรมหลักทำงานต่อเนื่อง</a:t>
            </a:r>
          </a:p>
        </p:txBody>
      </p:sp>
      <p:grpSp>
        <p:nvGrpSpPr>
          <p:cNvPr id="19" name="กลุ่ม 18"/>
          <p:cNvGrpSpPr/>
          <p:nvPr/>
        </p:nvGrpSpPr>
        <p:grpSpPr>
          <a:xfrm>
            <a:off x="5004048" y="1298701"/>
            <a:ext cx="3586992" cy="4514116"/>
            <a:chOff x="4873124" y="789826"/>
            <a:chExt cx="4410631" cy="5550640"/>
          </a:xfrm>
        </p:grpSpPr>
        <p:sp>
          <p:nvSpPr>
            <p:cNvPr id="10" name="Oval 3"/>
            <p:cNvSpPr/>
            <p:nvPr/>
          </p:nvSpPr>
          <p:spPr>
            <a:xfrm>
              <a:off x="5436096" y="789826"/>
              <a:ext cx="2448272" cy="105773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>
                  <a:solidFill>
                    <a:srgbClr val="7030A0"/>
                  </a:solidFill>
                </a:rPr>
                <a:t>START</a:t>
              </a:r>
              <a:endParaRPr lang="th-TH" sz="3200" b="1">
                <a:solidFill>
                  <a:srgbClr val="7030A0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4873125" y="2639646"/>
              <a:ext cx="3574215" cy="100811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000" b="1"/>
                <a:t>ทำงานใน </a:t>
              </a:r>
              <a:r>
                <a:rPr lang="en-US" sz="4000" b="1"/>
                <a:t>Setup</a:t>
              </a:r>
              <a:endParaRPr lang="th-TH" sz="4000" b="1"/>
            </a:p>
          </p:txBody>
        </p:sp>
        <p:sp>
          <p:nvSpPr>
            <p:cNvPr id="12" name="Rounded Rectangle 5"/>
            <p:cNvSpPr/>
            <p:nvPr/>
          </p:nvSpPr>
          <p:spPr>
            <a:xfrm>
              <a:off x="4873124" y="4799886"/>
              <a:ext cx="3574215" cy="100811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4000" b="1"/>
                <a:t>ทำงานใน </a:t>
              </a:r>
              <a:r>
                <a:rPr lang="en-US" sz="4000" b="1"/>
                <a:t>Loop</a:t>
              </a:r>
              <a:endParaRPr lang="th-TH" sz="4000" b="1"/>
            </a:p>
          </p:txBody>
        </p:sp>
        <p:cxnSp>
          <p:nvCxnSpPr>
            <p:cNvPr id="13" name="Straight Arrow Connector 7"/>
            <p:cNvCxnSpPr>
              <a:stCxn id="10" idx="4"/>
              <a:endCxn id="11" idx="0"/>
            </p:cNvCxnSpPr>
            <p:nvPr/>
          </p:nvCxnSpPr>
          <p:spPr>
            <a:xfrm>
              <a:off x="6660232" y="1847558"/>
              <a:ext cx="1" cy="79208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9"/>
            <p:cNvCxnSpPr>
              <a:endCxn id="12" idx="0"/>
            </p:cNvCxnSpPr>
            <p:nvPr/>
          </p:nvCxnSpPr>
          <p:spPr>
            <a:xfrm flipH="1">
              <a:off x="6660232" y="3647758"/>
              <a:ext cx="1" cy="11521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27"/>
            <p:cNvCxnSpPr/>
            <p:nvPr/>
          </p:nvCxnSpPr>
          <p:spPr>
            <a:xfrm flipH="1">
              <a:off x="6705280" y="4182181"/>
              <a:ext cx="257847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31"/>
            <p:cNvCxnSpPr/>
            <p:nvPr/>
          </p:nvCxnSpPr>
          <p:spPr>
            <a:xfrm flipH="1">
              <a:off x="6660233" y="6312054"/>
              <a:ext cx="2578475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32"/>
            <p:cNvCxnSpPr/>
            <p:nvPr/>
          </p:nvCxnSpPr>
          <p:spPr>
            <a:xfrm flipV="1">
              <a:off x="9257603" y="4151815"/>
              <a:ext cx="0" cy="2188651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36"/>
            <p:cNvCxnSpPr>
              <a:endCxn id="12" idx="2"/>
            </p:cNvCxnSpPr>
            <p:nvPr/>
          </p:nvCxnSpPr>
          <p:spPr>
            <a:xfrm flipH="1" flipV="1">
              <a:off x="6660232" y="5807998"/>
              <a:ext cx="1" cy="532468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79512" y="69213"/>
            <a:ext cx="7128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>
                <a:solidFill>
                  <a:schemeClr val="bg1"/>
                </a:solidFill>
                <a:latin typeface="+mj-lt"/>
                <a:cs typeface="+mj-cs"/>
              </a:rPr>
              <a:t>รูปแบบ </a:t>
            </a:r>
            <a:r>
              <a:rPr lang="en-US" sz="4400">
                <a:solidFill>
                  <a:schemeClr val="bg1"/>
                </a:solidFill>
                <a:latin typeface="+mj-lt"/>
                <a:cs typeface="+mj-cs"/>
              </a:rPr>
              <a:t>Arduino</a:t>
            </a:r>
            <a:endParaRPr lang="th-TH" sz="4400">
              <a:solidFill>
                <a:schemeClr val="bg1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0031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 txBox="1">
            <a:spLocks/>
          </p:cNvSpPr>
          <p:nvPr/>
        </p:nvSpPr>
        <p:spPr>
          <a:xfrm>
            <a:off x="-252536" y="173414"/>
            <a:ext cx="8316416" cy="100811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0">
                <a:ea typeface="MS Gothic" panose="020B0609070205080204" pitchFamily="49" charset="-128"/>
              </a:rPr>
              <a:t>กำหนดขาพอร์ตเป็นอินพุตหรือเอาต์พุต</a:t>
            </a:r>
            <a:endParaRPr lang="th-TH" sz="3600" b="0">
              <a:solidFill>
                <a:srgbClr val="FFC000"/>
              </a:solidFill>
              <a:ea typeface="MS Gothic" panose="020B0609070205080204" pitchFamily="49" charset="-128"/>
            </a:endParaRPr>
          </a:p>
        </p:txBody>
      </p:sp>
      <p:sp>
        <p:nvSpPr>
          <p:cNvPr id="3" name="สี่เหลี่ยมผืนผ้า 3"/>
          <p:cNvSpPr/>
          <p:nvPr/>
        </p:nvSpPr>
        <p:spPr>
          <a:xfrm>
            <a:off x="620841" y="1136938"/>
            <a:ext cx="72635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latin typeface="Courier New" panose="02070309020205020404" pitchFamily="49" charset="0"/>
            </a:endParaRPr>
          </a:p>
        </p:txBody>
      </p:sp>
      <p:sp>
        <p:nvSpPr>
          <p:cNvPr id="4" name="สี่เหลี่ยมผืนผ้า 4"/>
          <p:cNvSpPr/>
          <p:nvPr/>
        </p:nvSpPr>
        <p:spPr>
          <a:xfrm>
            <a:off x="881726" y="4941168"/>
            <a:ext cx="7380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36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6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sz="36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6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6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3600">
                <a:solidFill>
                  <a:srgbClr val="000000"/>
                </a:solidFill>
                <a:highlight>
                  <a:srgbClr val="FFFFFF"/>
                </a:highlight>
              </a:rPr>
              <a:t>// </a:t>
            </a:r>
            <a:r>
              <a:rPr lang="th-TH" sz="3600">
                <a:solidFill>
                  <a:srgbClr val="000000"/>
                </a:solidFill>
                <a:highlight>
                  <a:srgbClr val="FFFFFF"/>
                </a:highlight>
              </a:rPr>
              <a:t>กำหนดขาเป็นเอาต์พุต</a:t>
            </a:r>
            <a:endParaRPr lang="th-TH" sz="4400"/>
          </a:p>
        </p:txBody>
      </p:sp>
      <p:sp>
        <p:nvSpPr>
          <p:cNvPr id="5" name="สี่เหลี่ยมผืนผ้า 6"/>
          <p:cNvSpPr/>
          <p:nvPr/>
        </p:nvSpPr>
        <p:spPr>
          <a:xfrm>
            <a:off x="197768" y="1988840"/>
            <a:ext cx="874846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</a:rPr>
              <a:t>pin = </a:t>
            </a:r>
            <a:r>
              <a:rPr lang="th-TH" sz="3600" b="1"/>
              <a:t>ตำแหน่งขา</a:t>
            </a:r>
            <a:r>
              <a:rPr lang="en-US" sz="3600" b="1"/>
              <a:t> D0-D10</a:t>
            </a:r>
            <a:endParaRPr lang="th-TH" sz="3600" b="1"/>
          </a:p>
          <a:p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</a:rPr>
              <a:t>Direction</a:t>
            </a:r>
            <a:r>
              <a:rPr lang="th-TH" sz="3600" b="1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en-US" sz="3600" b="1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US" sz="3600" b="1"/>
              <a:t>OUTPUT</a:t>
            </a:r>
            <a:r>
              <a:rPr lang="th-TH" sz="3600" b="1"/>
              <a:t> </a:t>
            </a:r>
            <a:r>
              <a:rPr lang="en-US" sz="3600" b="1"/>
              <a:t>, </a:t>
            </a:r>
            <a:r>
              <a:rPr lang="en-US" sz="3600" b="1">
                <a:solidFill>
                  <a:srgbClr val="00B050"/>
                </a:solidFill>
              </a:rPr>
              <a:t>1</a:t>
            </a:r>
            <a:r>
              <a:rPr lang="en-US" sz="3600" b="1"/>
              <a:t> </a:t>
            </a:r>
            <a:r>
              <a:rPr lang="th-TH" sz="3600" b="1"/>
              <a:t>กำหนดขาเป็นเอาต์พุต</a:t>
            </a:r>
          </a:p>
          <a:p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</a:rPr>
              <a:t>Direction</a:t>
            </a:r>
            <a:r>
              <a:rPr lang="th-TH" sz="3600" b="1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en-US" sz="3600" b="1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US" sz="3600" b="1"/>
              <a:t>INPUT</a:t>
            </a:r>
            <a:r>
              <a:rPr lang="th-TH" sz="3600" b="1"/>
              <a:t> </a:t>
            </a:r>
            <a:r>
              <a:rPr lang="en-US" sz="3600" b="1"/>
              <a:t>,</a:t>
            </a:r>
            <a:r>
              <a:rPr lang="en-US" sz="3600" b="1">
                <a:solidFill>
                  <a:srgbClr val="00B050"/>
                </a:solidFill>
              </a:rPr>
              <a:t>0</a:t>
            </a:r>
            <a:r>
              <a:rPr lang="en-US" sz="3600" b="1"/>
              <a:t> </a:t>
            </a:r>
            <a:r>
              <a:rPr lang="th-TH" sz="3600" b="1"/>
              <a:t>กำหนดขาเป็นอินพุต</a:t>
            </a:r>
            <a:endParaRPr lang="en-US" sz="3600" b="1"/>
          </a:p>
          <a:p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</a:rPr>
              <a:t>Direction</a:t>
            </a:r>
            <a:r>
              <a:rPr lang="th-TH" sz="3600" b="1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en-US" sz="3600" b="1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US" sz="3600" b="1"/>
              <a:t>INPUT_PULLUP , </a:t>
            </a:r>
            <a:r>
              <a:rPr lang="en-US" sz="3600" b="1">
                <a:solidFill>
                  <a:srgbClr val="00B050"/>
                </a:solidFill>
              </a:rPr>
              <a:t>2</a:t>
            </a:r>
            <a:r>
              <a:rPr lang="en-US" sz="3600" b="1"/>
              <a:t> </a:t>
            </a:r>
            <a:r>
              <a:rPr lang="th-TH" sz="3600" b="1">
                <a:solidFill>
                  <a:srgbClr val="7030A0"/>
                </a:solidFill>
              </a:rPr>
              <a:t>กำหนดขาเป็นอินพุตมีพูลอัพในตัว</a:t>
            </a:r>
            <a:endParaRPr lang="th-TH" sz="3600">
              <a:solidFill>
                <a:srgbClr val="7030A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B50B9A-908E-40E2-8D39-A25AD5B374E3}"/>
              </a:ext>
            </a:extLst>
          </p:cNvPr>
          <p:cNvSpPr/>
          <p:nvPr/>
        </p:nvSpPr>
        <p:spPr>
          <a:xfrm>
            <a:off x="827584" y="4905163"/>
            <a:ext cx="7380547" cy="71833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700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ลูกศรขวาท้ายบาก 4"/>
          <p:cNvSpPr/>
          <p:nvPr/>
        </p:nvSpPr>
        <p:spPr>
          <a:xfrm>
            <a:off x="2628823" y="3264398"/>
            <a:ext cx="873125" cy="503238"/>
          </a:xfrm>
          <a:prstGeom prst="notchedRightArrow">
            <a:avLst/>
          </a:prstGeom>
          <a:solidFill>
            <a:srgbClr val="00B0F0"/>
          </a:solidFill>
          <a:ln w="222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5" name="สี่เหลี่ยมผืนผ้ามุมมน 5"/>
          <p:cNvSpPr/>
          <p:nvPr/>
        </p:nvSpPr>
        <p:spPr>
          <a:xfrm>
            <a:off x="3636885" y="2508748"/>
            <a:ext cx="1943100" cy="2016125"/>
          </a:xfrm>
          <a:prstGeom prst="roundRect">
            <a:avLst/>
          </a:prstGeom>
          <a:solidFill>
            <a:srgbClr val="00B05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rgbClr val="808DA9"/>
            </a:contourClr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6" name="สี่เหลี่ยมผืนผ้ามุมมน 7"/>
          <p:cNvSpPr/>
          <p:nvPr/>
        </p:nvSpPr>
        <p:spPr>
          <a:xfrm>
            <a:off x="684135" y="2508748"/>
            <a:ext cx="1728788" cy="2016125"/>
          </a:xfrm>
          <a:prstGeom prst="roundRect">
            <a:avLst/>
          </a:prstGeom>
          <a:solidFill>
            <a:srgbClr val="C00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rgbClr val="AC956E"/>
            </a:contourClr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135" y="3237411"/>
            <a:ext cx="172878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อินพุต</a:t>
            </a:r>
          </a:p>
        </p:txBody>
      </p:sp>
      <p:sp>
        <p:nvSpPr>
          <p:cNvPr id="8" name="สี่เหลี่ยมผืนผ้ามุมมน 8"/>
          <p:cNvSpPr/>
          <p:nvPr/>
        </p:nvSpPr>
        <p:spPr>
          <a:xfrm>
            <a:off x="6803948" y="2508748"/>
            <a:ext cx="1728787" cy="2016125"/>
          </a:xfrm>
          <a:prstGeom prst="roundRect">
            <a:avLst/>
          </a:prstGeom>
          <a:solidFill>
            <a:srgbClr val="7030A0"/>
          </a:solidFill>
          <a:ln w="5715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3948" y="3237411"/>
            <a:ext cx="1728787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เอาต์พุต</a:t>
            </a:r>
          </a:p>
        </p:txBody>
      </p:sp>
      <p:sp>
        <p:nvSpPr>
          <p:cNvPr id="10" name="ลูกศรขวาท้ายบาก 10"/>
          <p:cNvSpPr/>
          <p:nvPr/>
        </p:nvSpPr>
        <p:spPr>
          <a:xfrm>
            <a:off x="5795885" y="3264398"/>
            <a:ext cx="874713" cy="503238"/>
          </a:xfrm>
          <a:prstGeom prst="notchedRightArrow">
            <a:avLst/>
          </a:prstGeom>
          <a:solidFill>
            <a:srgbClr val="00B0F0"/>
          </a:solidFill>
          <a:ln w="222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6885" y="3237411"/>
            <a:ext cx="19431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ประมวลผล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3" y="0"/>
            <a:ext cx="4737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>
                <a:solidFill>
                  <a:schemeClr val="bg1"/>
                </a:solidFill>
              </a:rPr>
              <a:t>หลักการระบบควบคุม</a:t>
            </a:r>
          </a:p>
        </p:txBody>
      </p:sp>
      <p:sp>
        <p:nvSpPr>
          <p:cNvPr id="14" name="ลูกศรเลี้ยวกลับ 13"/>
          <p:cNvSpPr/>
          <p:nvPr/>
        </p:nvSpPr>
        <p:spPr>
          <a:xfrm rot="10800000">
            <a:off x="4428352" y="4684121"/>
            <a:ext cx="3384375" cy="1080121"/>
          </a:xfrm>
          <a:prstGeom prst="uturnArrow">
            <a:avLst>
              <a:gd name="adj1" fmla="val 17248"/>
              <a:gd name="adj2" fmla="val 21124"/>
              <a:gd name="adj3" fmla="val 35853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8872" y="5764242"/>
            <a:ext cx="172878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ป้อนกลับ</a:t>
            </a:r>
          </a:p>
        </p:txBody>
      </p:sp>
    </p:spTree>
    <p:extLst>
      <p:ext uri="{BB962C8B-B14F-4D97-AF65-F5344CB8AC3E}">
        <p14:creationId xmlns:p14="http://schemas.microsoft.com/office/powerpoint/2010/main" val="672797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5650"/>
            <a:ext cx="712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>
                <a:solidFill>
                  <a:schemeClr val="bg1"/>
                </a:solidFill>
                <a:latin typeface="+mj-lt"/>
                <a:cs typeface="+mj-cs"/>
              </a:rPr>
              <a:t>รูปแบบ คำสั่ง </a:t>
            </a:r>
            <a:r>
              <a:rPr lang="en-US" sz="3600">
                <a:solidFill>
                  <a:schemeClr val="bg1"/>
                </a:solidFill>
                <a:latin typeface="+mj-lt"/>
                <a:cs typeface="+mj-cs"/>
              </a:rPr>
              <a:t>digitalWrite</a:t>
            </a:r>
            <a:endParaRPr lang="th-TH" sz="360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592622" y="1248452"/>
            <a:ext cx="75713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latin typeface="Courier New" panose="02070309020205020404" pitchFamily="49" charset="0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395536" y="1988840"/>
            <a:ext cx="842493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highlight>
                  <a:srgbClr val="FFFFFF"/>
                </a:highlight>
              </a:rPr>
              <a:t>pin = </a:t>
            </a:r>
            <a:r>
              <a:rPr lang="th-TH" sz="3600" b="1"/>
              <a:t>ตำแหน่งขา</a:t>
            </a:r>
          </a:p>
          <a:p>
            <a:r>
              <a:rPr lang="en-US" sz="3600" b="1">
                <a:solidFill>
                  <a:srgbClr val="FF8000"/>
                </a:solidFill>
                <a:highlight>
                  <a:srgbClr val="FFFFFF"/>
                </a:highlight>
              </a:rPr>
              <a:t>Logic</a:t>
            </a:r>
            <a:r>
              <a:rPr lang="th-TH" sz="3600" b="1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en-US" sz="3600" b="1">
                <a:solidFill>
                  <a:srgbClr val="000080"/>
                </a:solidFill>
                <a:highlight>
                  <a:srgbClr val="FFFFFF"/>
                </a:highlight>
              </a:rPr>
              <a:t>= HIGH </a:t>
            </a:r>
            <a:r>
              <a:rPr lang="en-US" sz="3600" b="1"/>
              <a:t>, 1 </a:t>
            </a:r>
            <a:r>
              <a:rPr lang="th-TH" sz="3600" b="1"/>
              <a:t>เอาต์พุตลอจิก </a:t>
            </a:r>
            <a:r>
              <a:rPr lang="en-US" sz="3600" b="1"/>
              <a:t>"1"</a:t>
            </a:r>
            <a:endParaRPr lang="th-TH" sz="3600" b="1"/>
          </a:p>
          <a:p>
            <a:r>
              <a:rPr lang="en-US" sz="3600" b="1">
                <a:solidFill>
                  <a:srgbClr val="FF8000"/>
                </a:solidFill>
                <a:highlight>
                  <a:srgbClr val="FFFFFF"/>
                </a:highlight>
              </a:rPr>
              <a:t>Logic</a:t>
            </a:r>
            <a:r>
              <a:rPr lang="th-TH" sz="3600" b="1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en-US" sz="3600" b="1">
                <a:solidFill>
                  <a:srgbClr val="000080"/>
                </a:solidFill>
                <a:highlight>
                  <a:srgbClr val="FFFFFF"/>
                </a:highlight>
              </a:rPr>
              <a:t>= LOW </a:t>
            </a:r>
            <a:r>
              <a:rPr lang="en-US" sz="3600" b="1"/>
              <a:t>, 0 </a:t>
            </a:r>
            <a:r>
              <a:rPr lang="th-TH" sz="3600" b="1"/>
              <a:t>เอาต์พุตลอจิก </a:t>
            </a:r>
            <a:r>
              <a:rPr lang="en-US" sz="3600" b="1"/>
              <a:t>"0"</a:t>
            </a:r>
            <a:endParaRPr lang="th-TH" sz="3600" b="1"/>
          </a:p>
          <a:p>
            <a:endParaRPr lang="th-TH" sz="4000" b="1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20841" y="5373216"/>
            <a:ext cx="6955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latin typeface="Courier New" panose="02070309020205020404" pitchFamily="49" charset="0"/>
            </a:endParaRPr>
          </a:p>
        </p:txBody>
      </p:sp>
      <p:sp>
        <p:nvSpPr>
          <p:cNvPr id="6" name="สี่เหลี่ยมผืนผ้า 5"/>
          <p:cNvSpPr>
            <a:spLocks noChangeArrowheads="1"/>
          </p:cNvSpPr>
          <p:nvPr/>
        </p:nvSpPr>
        <p:spPr bwMode="auto">
          <a:xfrm>
            <a:off x="620841" y="4665330"/>
            <a:ext cx="44115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th-TH" sz="4000" b="1">
                <a:solidFill>
                  <a:srgbClr val="FF0000"/>
                </a:solidFill>
              </a:rPr>
              <a:t>ตัวอย่าง</a:t>
            </a:r>
          </a:p>
        </p:txBody>
      </p:sp>
    </p:spTree>
    <p:extLst>
      <p:ext uri="{BB962C8B-B14F-4D97-AF65-F5344CB8AC3E}">
        <p14:creationId xmlns:p14="http://schemas.microsoft.com/office/powerpoint/2010/main" val="3421563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34923"/>
            <a:ext cx="712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>
                <a:solidFill>
                  <a:schemeClr val="bg1"/>
                </a:solidFill>
                <a:latin typeface="+mj-lt"/>
                <a:cs typeface="+mj-cs"/>
              </a:rPr>
              <a:t>รูปแบบ คำสั่ง </a:t>
            </a:r>
            <a:r>
              <a:rPr lang="en-US" sz="4000">
                <a:solidFill>
                  <a:schemeClr val="bg1"/>
                </a:solidFill>
                <a:latin typeface="+mj-lt"/>
                <a:cs typeface="+mj-cs"/>
              </a:rPr>
              <a:t>delay</a:t>
            </a:r>
            <a:endParaRPr lang="th-TH" sz="400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693773" y="1087390"/>
            <a:ext cx="4381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DelayTime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3200">
              <a:latin typeface="Courier New" panose="02070309020205020404" pitchFamily="49" charset="0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93773" y="1567898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</a:rPr>
              <a:t>DelayTime</a:t>
            </a:r>
            <a:r>
              <a:rPr lang="th-TH" sz="3200" b="1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th-TH" sz="3200" b="1">
                <a:highlight>
                  <a:srgbClr val="FFFFFF"/>
                </a:highlight>
              </a:rPr>
              <a:t>ค่าเวลาหน่วงหน่วยเป็นมิลลิวินาที</a:t>
            </a:r>
            <a:endParaRPr lang="th-TH" sz="360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2015914" y="2392810"/>
            <a:ext cx="2762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>
              <a:latin typeface="Courier New" panose="02070309020205020404" pitchFamily="49" charset="0"/>
            </a:endParaRPr>
          </a:p>
        </p:txBody>
      </p:sp>
      <p:sp>
        <p:nvSpPr>
          <p:cNvPr id="7" name="สี่เหลี่ยมผืนผ้า 6"/>
          <p:cNvSpPr>
            <a:spLocks noChangeArrowheads="1"/>
          </p:cNvSpPr>
          <p:nvPr/>
        </p:nvSpPr>
        <p:spPr bwMode="auto">
          <a:xfrm>
            <a:off x="494703" y="2269700"/>
            <a:ext cx="44115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th-TH" sz="4000" b="1">
                <a:solidFill>
                  <a:srgbClr val="FF0000"/>
                </a:solidFill>
              </a:rPr>
              <a:t>ตัวอย่าง</a:t>
            </a: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906241" y="2337378"/>
            <a:ext cx="2880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highlight>
                  <a:srgbClr val="FFFFFF"/>
                </a:highlight>
              </a:rPr>
              <a:t>ค้างที่นี่นาน </a:t>
            </a:r>
            <a:r>
              <a:rPr lang="en-US" sz="3200" b="1">
                <a:highlight>
                  <a:srgbClr val="FFFFFF"/>
                </a:highlight>
              </a:rPr>
              <a:t>2 </a:t>
            </a:r>
            <a:r>
              <a:rPr lang="th-TH" sz="3200" b="1">
                <a:highlight>
                  <a:srgbClr val="FFFFFF"/>
                </a:highlight>
              </a:rPr>
              <a:t>วินาที</a:t>
            </a:r>
            <a:endParaRPr lang="th-TH" sz="3600"/>
          </a:p>
        </p:txBody>
      </p:sp>
      <p:sp>
        <p:nvSpPr>
          <p:cNvPr id="9" name="สี่เหลี่ยมผืนผ้า 2">
            <a:extLst>
              <a:ext uri="{FF2B5EF4-FFF2-40B4-BE49-F238E27FC236}">
                <a16:creationId xmlns:a16="http://schemas.microsoft.com/office/drawing/2014/main" id="{2191B148-1062-40E6-AFF8-32C90C7830D4}"/>
              </a:ext>
            </a:extLst>
          </p:cNvPr>
          <p:cNvSpPr/>
          <p:nvPr/>
        </p:nvSpPr>
        <p:spPr>
          <a:xfrm>
            <a:off x="724578" y="3422965"/>
            <a:ext cx="58625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Microseconds(</a:t>
            </a:r>
            <a:r>
              <a:rPr lang="en-US" sz="3200" b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h-TH" sz="3200">
              <a:latin typeface="Courier New" panose="02070309020205020404" pitchFamily="49" charset="0"/>
            </a:endParaRPr>
          </a:p>
        </p:txBody>
      </p:sp>
      <p:sp>
        <p:nvSpPr>
          <p:cNvPr id="10" name="สี่เหลี่ยมผืนผ้า 3">
            <a:extLst>
              <a:ext uri="{FF2B5EF4-FFF2-40B4-BE49-F238E27FC236}">
                <a16:creationId xmlns:a16="http://schemas.microsoft.com/office/drawing/2014/main" id="{4E913406-5638-41FD-AD64-B0D6883A1E97}"/>
              </a:ext>
            </a:extLst>
          </p:cNvPr>
          <p:cNvSpPr/>
          <p:nvPr/>
        </p:nvSpPr>
        <p:spPr>
          <a:xfrm>
            <a:off x="1187624" y="4112089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</a:rPr>
              <a:t>time</a:t>
            </a:r>
            <a:r>
              <a:rPr lang="th-TH" sz="3200" b="1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th-TH" sz="3200" b="1">
                <a:highlight>
                  <a:srgbClr val="FFFFFF"/>
                </a:highlight>
              </a:rPr>
              <a:t>ค่าเวลาหน่วงหน่วยเป็นไมโครวินาที</a:t>
            </a:r>
            <a:endParaRPr lang="th-TH" sz="3600"/>
          </a:p>
        </p:txBody>
      </p:sp>
      <p:sp>
        <p:nvSpPr>
          <p:cNvPr id="11" name="สี่เหลี่ยมผืนผ้า 5">
            <a:extLst>
              <a:ext uri="{FF2B5EF4-FFF2-40B4-BE49-F238E27FC236}">
                <a16:creationId xmlns:a16="http://schemas.microsoft.com/office/drawing/2014/main" id="{2E420B95-F87C-4C71-9456-5AB1287299E4}"/>
              </a:ext>
            </a:extLst>
          </p:cNvPr>
          <p:cNvSpPr/>
          <p:nvPr/>
        </p:nvSpPr>
        <p:spPr>
          <a:xfrm>
            <a:off x="2235043" y="4796271"/>
            <a:ext cx="5125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delayMicroseconds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>
              <a:latin typeface="Courier New" panose="02070309020205020404" pitchFamily="49" charset="0"/>
            </a:endParaRPr>
          </a:p>
        </p:txBody>
      </p:sp>
      <p:sp>
        <p:nvSpPr>
          <p:cNvPr id="12" name="สี่เหลี่ยมผืนผ้า 6">
            <a:extLst>
              <a:ext uri="{FF2B5EF4-FFF2-40B4-BE49-F238E27FC236}">
                <a16:creationId xmlns:a16="http://schemas.microsoft.com/office/drawing/2014/main" id="{47CFD917-4F1F-47F0-994A-8A7D3BBE0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32" y="4673161"/>
            <a:ext cx="44115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th-TH" sz="4000" b="1">
                <a:solidFill>
                  <a:srgbClr val="FF0000"/>
                </a:solidFill>
              </a:rPr>
              <a:t>ตัวอย่าง</a:t>
            </a:r>
          </a:p>
        </p:txBody>
      </p:sp>
      <p:sp>
        <p:nvSpPr>
          <p:cNvPr id="13" name="สี่เหลี่ยมผืนผ้า 7">
            <a:extLst>
              <a:ext uri="{FF2B5EF4-FFF2-40B4-BE49-F238E27FC236}">
                <a16:creationId xmlns:a16="http://schemas.microsoft.com/office/drawing/2014/main" id="{78A03B07-B171-4263-8924-4F8461F9D634}"/>
              </a:ext>
            </a:extLst>
          </p:cNvPr>
          <p:cNvSpPr/>
          <p:nvPr/>
        </p:nvSpPr>
        <p:spPr>
          <a:xfrm>
            <a:off x="1806648" y="5389599"/>
            <a:ext cx="32684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highlight>
                  <a:srgbClr val="FFFFFF"/>
                </a:highlight>
              </a:rPr>
              <a:t>ค้างที่นี่ 300 ไมโครวินาที</a:t>
            </a:r>
            <a:endParaRPr lang="th-TH" sz="36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542C19-B288-4850-8E94-E369D8682A85}"/>
              </a:ext>
            </a:extLst>
          </p:cNvPr>
          <p:cNvCxnSpPr/>
          <p:nvPr/>
        </p:nvCxnSpPr>
        <p:spPr>
          <a:xfrm>
            <a:off x="494703" y="3212976"/>
            <a:ext cx="7965729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81198D7-10E6-4666-A86C-E6C5F675A180}"/>
              </a:ext>
            </a:extLst>
          </p:cNvPr>
          <p:cNvSpPr/>
          <p:nvPr/>
        </p:nvSpPr>
        <p:spPr>
          <a:xfrm>
            <a:off x="7352876" y="842265"/>
            <a:ext cx="16568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Wingdings" panose="05000000000000000000" pitchFamily="2" charset="2"/>
              </a:rPr>
              <a:t>·</a:t>
            </a:r>
            <a:endParaRPr lang="th-TH" sz="5400">
              <a:solidFill>
                <a:srgbClr val="FF0000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91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" t="-860" r="63712" b="860"/>
          <a:stretch/>
        </p:blipFill>
        <p:spPr bwMode="auto">
          <a:xfrm>
            <a:off x="411312" y="1276761"/>
            <a:ext cx="3096344" cy="448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15" y="1276760"/>
            <a:ext cx="4656653" cy="448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5220" y="0"/>
            <a:ext cx="7128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ZX-LED</a:t>
            </a:r>
            <a:endParaRPr lang="th-TH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916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5220" y="0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ต่อ </a:t>
            </a:r>
            <a:r>
              <a:rPr lang="en-US" sz="4800" b="1">
                <a:solidFill>
                  <a:schemeClr val="bg1"/>
                </a:solidFill>
              </a:rPr>
              <a:t>LED </a:t>
            </a:r>
            <a:r>
              <a:rPr lang="th-TH" sz="4800" b="1">
                <a:solidFill>
                  <a:schemeClr val="bg1"/>
                </a:solidFill>
              </a:rPr>
              <a:t>เข้ากับช่อง </a:t>
            </a:r>
            <a:r>
              <a:rPr lang="en-US" sz="4800" b="1">
                <a:solidFill>
                  <a:schemeClr val="bg1"/>
                </a:solidFill>
              </a:rPr>
              <a:t>D4 , D5 </a:t>
            </a:r>
            <a:r>
              <a:rPr lang="th-TH" sz="4800" b="1">
                <a:solidFill>
                  <a:schemeClr val="bg1"/>
                </a:solidFill>
              </a:rPr>
              <a:t>และ </a:t>
            </a:r>
            <a:r>
              <a:rPr lang="en-US" sz="4800" b="1">
                <a:solidFill>
                  <a:schemeClr val="bg1"/>
                </a:solidFill>
              </a:rPr>
              <a:t>D6</a:t>
            </a:r>
            <a:endParaRPr lang="th-TH" sz="4800" b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6C3FB-1CBF-4AA0-B711-E58A43F4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920880" cy="4649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509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 txBox="1">
            <a:spLocks/>
          </p:cNvSpPr>
          <p:nvPr/>
        </p:nvSpPr>
        <p:spPr>
          <a:xfrm>
            <a:off x="179512" y="141807"/>
            <a:ext cx="7704856" cy="100811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4000" b="0">
                <a:solidFill>
                  <a:prstClr val="white"/>
                </a:solidFill>
                <a:ea typeface="MS Gothic" panose="020B0609070205080204" pitchFamily="49" charset="-128"/>
              </a:rPr>
              <a:t>ไฟวิ่ง </a:t>
            </a:r>
            <a:r>
              <a:rPr lang="en-US" sz="4000" b="0">
                <a:solidFill>
                  <a:prstClr val="white"/>
                </a:solidFill>
                <a:ea typeface="MS Gothic" panose="020B0609070205080204" pitchFamily="49" charset="-128"/>
              </a:rPr>
              <a:t>4</a:t>
            </a:r>
            <a:r>
              <a:rPr lang="th-TH" sz="4000" b="0">
                <a:solidFill>
                  <a:prstClr val="white"/>
                </a:solidFill>
                <a:ea typeface="MS Gothic" panose="020B0609070205080204" pitchFamily="49" charset="-128"/>
              </a:rPr>
              <a:t> ดวง</a:t>
            </a:r>
            <a:r>
              <a:rPr lang="en-US" sz="4000" b="0">
                <a:solidFill>
                  <a:prstClr val="white"/>
                </a:solidFill>
                <a:ea typeface="MS Gothic" panose="020B0609070205080204" pitchFamily="49" charset="-128"/>
              </a:rPr>
              <a:t> </a:t>
            </a:r>
            <a:r>
              <a:rPr lang="th-TH" sz="4000" b="0">
                <a:solidFill>
                  <a:prstClr val="white"/>
                </a:solidFill>
                <a:ea typeface="MS Gothic" panose="020B0609070205080204" pitchFamily="49" charset="-128"/>
              </a:rPr>
              <a:t>แบบพื้นฐาน</a:t>
            </a:r>
            <a:endParaRPr lang="th-TH" sz="4000" b="0">
              <a:solidFill>
                <a:srgbClr val="FFC000"/>
              </a:solidFill>
              <a:ea typeface="MS Gothic" panose="020B0609070205080204" pitchFamily="49" charset="-128"/>
            </a:endParaRPr>
          </a:p>
        </p:txBody>
      </p:sp>
      <p:sp>
        <p:nvSpPr>
          <p:cNvPr id="3" name="สี่เหลี่ยมผืนผ้า 1"/>
          <p:cNvSpPr/>
          <p:nvPr/>
        </p:nvSpPr>
        <p:spPr>
          <a:xfrm>
            <a:off x="107504" y="776105"/>
            <a:ext cx="4572000" cy="59400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OUTPUT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D5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OUTPUT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D6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OUTPUT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D5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D6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300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lvl="0"/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lvl="0"/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D5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lvl="0"/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D6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lvl="0"/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300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lvl="0"/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lvl="0"/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D5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lvl="0"/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D6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lvl="0"/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300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lvl="0"/>
            <a:r>
              <a:rPr lang="th-TH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19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7504" y="3175"/>
            <a:ext cx="7772400" cy="1012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4000">
                <a:solidFill>
                  <a:schemeClr val="bg1"/>
                </a:solidFill>
              </a:rPr>
              <a:t>คำสั่งตรวจสอบเงื่อนไข </a:t>
            </a:r>
            <a:r>
              <a:rPr lang="en-US" sz="4000">
                <a:solidFill>
                  <a:srgbClr val="FFFF00"/>
                </a:solidFill>
              </a:rPr>
              <a:t>for 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5969" y="1196752"/>
            <a:ext cx="8763000" cy="365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rPr>
              <a:t>รูปแบบ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800" b="1">
                <a:solidFill>
                  <a:schemeClr val="accent2"/>
                </a:solidFill>
                <a:ea typeface="+mj-ea"/>
              </a:rPr>
              <a:t>	</a:t>
            </a:r>
            <a:r>
              <a:rPr lang="en-US" sz="4800" b="1">
                <a:solidFill>
                  <a:schemeClr val="accent6">
                    <a:lumMod val="75000"/>
                  </a:schemeClr>
                </a:solidFill>
                <a:ea typeface="+mj-ea"/>
              </a:rPr>
              <a:t>for</a:t>
            </a:r>
            <a:r>
              <a:rPr lang="th-TH" sz="4800" b="1">
                <a:solidFill>
                  <a:schemeClr val="accent6">
                    <a:lumMod val="75000"/>
                  </a:schemeClr>
                </a:solidFill>
                <a:ea typeface="+mj-ea"/>
              </a:rPr>
              <a:t> </a:t>
            </a:r>
            <a:r>
              <a:rPr lang="en-US" sz="4800" b="1">
                <a:solidFill>
                  <a:schemeClr val="accent6">
                    <a:lumMod val="75000"/>
                  </a:schemeClr>
                </a:solidFill>
                <a:ea typeface="+mj-ea"/>
              </a:rPr>
              <a:t>(</a:t>
            </a:r>
            <a:r>
              <a:rPr lang="th-TH" sz="4800" b="1" dirty="0">
                <a:solidFill>
                  <a:schemeClr val="accent6">
                    <a:lumMod val="75000"/>
                  </a:schemeClr>
                </a:solidFill>
                <a:ea typeface="+mj-ea"/>
              </a:rPr>
              <a:t>ค่าเริ่มต้น</a:t>
            </a:r>
            <a:r>
              <a:rPr lang="en-US" sz="4800" b="1" dirty="0">
                <a:solidFill>
                  <a:srgbClr val="FF0000"/>
                </a:solidFill>
                <a:ea typeface="+mj-ea"/>
              </a:rPr>
              <a:t>;</a:t>
            </a:r>
            <a:r>
              <a:rPr lang="th-TH" sz="4800" b="1" dirty="0">
                <a:solidFill>
                  <a:schemeClr val="accent6">
                    <a:lumMod val="75000"/>
                  </a:schemeClr>
                </a:solidFill>
                <a:ea typeface="+mj-ea"/>
              </a:rPr>
              <a:t> เงื่อนไข </a:t>
            </a:r>
            <a:r>
              <a:rPr lang="en-US" sz="4800" b="1" dirty="0">
                <a:solidFill>
                  <a:srgbClr val="FF0000"/>
                </a:solidFill>
                <a:ea typeface="+mj-ea"/>
              </a:rPr>
              <a:t>;</a:t>
            </a:r>
            <a:r>
              <a:rPr lang="th-TH" sz="4800" b="1" dirty="0">
                <a:solidFill>
                  <a:schemeClr val="accent6">
                    <a:lumMod val="75000"/>
                  </a:schemeClr>
                </a:solidFill>
                <a:ea typeface="+mj-ea"/>
              </a:rPr>
              <a:t>ส่วนเพิ่ม</a:t>
            </a:r>
            <a:r>
              <a:rPr lang="th-TH" sz="4800" b="1">
                <a:solidFill>
                  <a:schemeClr val="accent6">
                    <a:lumMod val="75000"/>
                  </a:schemeClr>
                </a:solidFill>
                <a:ea typeface="+mj-ea"/>
              </a:rPr>
              <a:t>ค่า</a:t>
            </a:r>
            <a:r>
              <a:rPr lang="en-US" sz="4800" b="1">
                <a:solidFill>
                  <a:schemeClr val="accent6">
                    <a:lumMod val="75000"/>
                  </a:schemeClr>
                </a:solidFill>
                <a:ea typeface="+mj-ea"/>
              </a:rPr>
              <a:t>)</a:t>
            </a:r>
            <a:endParaRPr lang="th-TH" sz="4800" b="1">
              <a:solidFill>
                <a:schemeClr val="accent6">
                  <a:lumMod val="75000"/>
                </a:schemeClr>
              </a:solidFill>
              <a:ea typeface="+mj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ea typeface="+mj-ea"/>
              </a:rPr>
              <a:t>	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</a:rPr>
              <a:t>{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chemeClr val="accent2"/>
                </a:solidFill>
                <a:ea typeface="+mj-ea"/>
              </a:rPr>
              <a:t>	</a:t>
            </a:r>
            <a:r>
              <a:rPr lang="en-US" sz="4800" b="1">
                <a:solidFill>
                  <a:schemeClr val="accent2"/>
                </a:solidFill>
                <a:ea typeface="+mj-ea"/>
              </a:rPr>
              <a:t>	</a:t>
            </a:r>
            <a:r>
              <a:rPr lang="th-TH" sz="4800" b="1">
                <a:ea typeface="+mj-ea"/>
              </a:rPr>
              <a:t>ทำคำสั่ง จนครบเงื่อนไข</a:t>
            </a:r>
            <a:r>
              <a:rPr lang="en-US" sz="4800" b="1">
                <a:ea typeface="+mj-ea"/>
              </a:rPr>
              <a:t>;</a:t>
            </a:r>
            <a:endParaRPr lang="en-US" sz="4800" b="1" dirty="0">
              <a:ea typeface="+mj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+mj-ea"/>
              </a:rPr>
              <a:t>	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</a:rPr>
              <a:t>}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ea typeface="+mj-ea"/>
              </a:rPr>
              <a:t>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9962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576" y="1052736"/>
            <a:ext cx="71287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pins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[]=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{D4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D5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D6};</a:t>
            </a:r>
          </a:p>
          <a:p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i;</a:t>
            </a:r>
          </a:p>
          <a:p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3;i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++)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pins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],</a:t>
            </a:r>
            <a:r>
              <a:rPr lang="en-US" sz="2400" b="1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OUTPUT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 }</a:t>
            </a: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</a:p>
          <a:p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3;i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++)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pins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],</a:t>
            </a:r>
            <a:r>
              <a:rPr lang="en-US" sz="2400" b="1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HIGH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delay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300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pins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],</a:t>
            </a:r>
            <a:r>
              <a:rPr lang="en-US" sz="2400" b="1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LOW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delay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300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 }</a:t>
            </a: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251520" y="116632"/>
            <a:ext cx="7704856" cy="100811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4000" b="0">
                <a:solidFill>
                  <a:prstClr val="white"/>
                </a:solidFill>
                <a:ea typeface="MS Gothic" panose="020B0609070205080204" pitchFamily="49" charset="-128"/>
              </a:rPr>
              <a:t>ไฟวิ่ง </a:t>
            </a:r>
            <a:r>
              <a:rPr lang="en-US" sz="4000" b="0">
                <a:solidFill>
                  <a:prstClr val="white"/>
                </a:solidFill>
                <a:ea typeface="MS Gothic" panose="020B0609070205080204" pitchFamily="49" charset="-128"/>
              </a:rPr>
              <a:t>3</a:t>
            </a:r>
            <a:r>
              <a:rPr lang="th-TH" sz="4000" b="0">
                <a:solidFill>
                  <a:prstClr val="white"/>
                </a:solidFill>
                <a:ea typeface="MS Gothic" panose="020B0609070205080204" pitchFamily="49" charset="-128"/>
              </a:rPr>
              <a:t> ดวง</a:t>
            </a:r>
            <a:r>
              <a:rPr lang="en-US" sz="4000" b="0">
                <a:solidFill>
                  <a:prstClr val="white"/>
                </a:solidFill>
                <a:ea typeface="MS Gothic" panose="020B0609070205080204" pitchFamily="49" charset="-128"/>
              </a:rPr>
              <a:t> </a:t>
            </a:r>
            <a:r>
              <a:rPr lang="th-TH" sz="4000" b="0">
                <a:solidFill>
                  <a:prstClr val="white"/>
                </a:solidFill>
                <a:ea typeface="MS Gothic" panose="020B0609070205080204" pitchFamily="49" charset="-128"/>
              </a:rPr>
              <a:t>แบบปรับปรุง</a:t>
            </a:r>
            <a:endParaRPr lang="th-TH" sz="4000" b="0">
              <a:solidFill>
                <a:srgbClr val="FFC000"/>
              </a:solidFill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1341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9064" y="1196752"/>
            <a:ext cx="842493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pins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[]=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{D4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D5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D6};</a:t>
            </a:r>
          </a:p>
          <a:p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i;</a:t>
            </a:r>
          </a:p>
          <a:p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3;i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++)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pins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],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;}</a:t>
            </a: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</a:p>
          <a:p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3;i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++)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pins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],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;delay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200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 }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3;i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++)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4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pins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],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;delay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200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 }</a:t>
            </a:r>
          </a:p>
          <a:p>
            <a:r>
              <a:rPr lang="th-TH" sz="24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251520" y="188640"/>
            <a:ext cx="7704856" cy="100811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4000" b="0">
                <a:solidFill>
                  <a:prstClr val="white"/>
                </a:solidFill>
                <a:ea typeface="MS Gothic" panose="020B0609070205080204" pitchFamily="49" charset="-128"/>
              </a:rPr>
              <a:t>ไฟวิ่ง </a:t>
            </a:r>
            <a:r>
              <a:rPr lang="en-US" sz="4000" b="0">
                <a:solidFill>
                  <a:prstClr val="white"/>
                </a:solidFill>
                <a:ea typeface="MS Gothic" panose="020B0609070205080204" pitchFamily="49" charset="-128"/>
              </a:rPr>
              <a:t>3</a:t>
            </a:r>
            <a:r>
              <a:rPr lang="th-TH" sz="4000" b="0">
                <a:solidFill>
                  <a:prstClr val="white"/>
                </a:solidFill>
                <a:ea typeface="MS Gothic" panose="020B0609070205080204" pitchFamily="49" charset="-128"/>
              </a:rPr>
              <a:t> ดวง</a:t>
            </a:r>
            <a:r>
              <a:rPr lang="en-US" sz="4000" b="0">
                <a:solidFill>
                  <a:prstClr val="white"/>
                </a:solidFill>
                <a:ea typeface="MS Gothic" panose="020B0609070205080204" pitchFamily="49" charset="-128"/>
              </a:rPr>
              <a:t> </a:t>
            </a:r>
            <a:r>
              <a:rPr lang="th-TH" sz="4000" b="0">
                <a:solidFill>
                  <a:prstClr val="white"/>
                </a:solidFill>
                <a:ea typeface="MS Gothic" panose="020B0609070205080204" pitchFamily="49" charset="-128"/>
              </a:rPr>
              <a:t>แบบแถบ</a:t>
            </a:r>
          </a:p>
        </p:txBody>
      </p:sp>
    </p:spTree>
    <p:extLst>
      <p:ext uri="{BB962C8B-B14F-4D97-AF65-F5344CB8AC3E}">
        <p14:creationId xmlns:p14="http://schemas.microsoft.com/office/powerpoint/2010/main" val="313008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ลำโพงเปียโซ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5976" y="4797152"/>
            <a:ext cx="4680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sz="3200" b="1">
                <a:solidFill>
                  <a:srgbClr val="7030A0"/>
                </a:solidFill>
              </a:rPr>
              <a:t> ใช้ลำโพงเปียโซ มีอิมพีแดนซ์ 32</a:t>
            </a:r>
            <a:r>
              <a:rPr lang="en-US" sz="2800" b="1">
                <a:solidFill>
                  <a:srgbClr val="7030A0"/>
                </a:solidFill>
              </a:rPr>
              <a:t>W</a:t>
            </a:r>
            <a:endParaRPr lang="en-US" sz="3200" b="1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sz="3200" b="1">
                <a:solidFill>
                  <a:srgbClr val="7030A0"/>
                </a:solidFill>
              </a:rPr>
              <a:t> มีค่าความถี่ย่าน</a:t>
            </a:r>
            <a:r>
              <a:rPr lang="en-US" sz="3200" b="1">
                <a:solidFill>
                  <a:srgbClr val="7030A0"/>
                </a:solidFill>
              </a:rPr>
              <a:t> 3</a:t>
            </a:r>
            <a:r>
              <a:rPr lang="th-TH" sz="3200" b="1">
                <a:solidFill>
                  <a:srgbClr val="7030A0"/>
                </a:solidFill>
              </a:rPr>
              <a:t>00</a:t>
            </a:r>
            <a:r>
              <a:rPr lang="en-US" sz="3200" b="1">
                <a:solidFill>
                  <a:srgbClr val="7030A0"/>
                </a:solidFill>
              </a:rPr>
              <a:t>Hz </a:t>
            </a:r>
            <a:r>
              <a:rPr sz="3200" b="1">
                <a:solidFill>
                  <a:srgbClr val="7030A0"/>
                </a:solidFill>
              </a:rPr>
              <a:t>ถึง 3</a:t>
            </a:r>
            <a:r>
              <a:rPr lang="en-US" sz="3200" b="1">
                <a:solidFill>
                  <a:srgbClr val="7030A0"/>
                </a:solidFill>
              </a:rPr>
              <a:t>000 Hz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571CC-214F-4054-A615-8F774168A7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92" t="13043" b="8695"/>
          <a:stretch/>
        </p:blipFill>
        <p:spPr>
          <a:xfrm>
            <a:off x="420486" y="1335263"/>
            <a:ext cx="3791474" cy="447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D12250-0B14-4F58-A7AA-A5091FC739AD}"/>
              </a:ext>
            </a:extLst>
          </p:cNvPr>
          <p:cNvSpPr txBox="1"/>
          <p:nvPr/>
        </p:nvSpPr>
        <p:spPr>
          <a:xfrm>
            <a:off x="4788024" y="256490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>
                <a:solidFill>
                  <a:srgbClr val="FF0000"/>
                </a:solidFill>
              </a:rPr>
              <a:t>ติดตั้งที่ตำแหน่ง </a:t>
            </a:r>
            <a:r>
              <a:rPr lang="en-US" sz="3600" b="1">
                <a:solidFill>
                  <a:srgbClr val="FF0000"/>
                </a:solidFill>
              </a:rPr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2337348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611560" y="1166842"/>
            <a:ext cx="75608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3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D8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OUTPUT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3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3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D8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delayMicroseconds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300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D8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delayMicroseconds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300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3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ทดสอบสร้างเสียงอย่างง่าย</a:t>
            </a:r>
          </a:p>
        </p:txBody>
      </p:sp>
    </p:spTree>
    <p:extLst>
      <p:ext uri="{BB962C8B-B14F-4D97-AF65-F5344CB8AC3E}">
        <p14:creationId xmlns:p14="http://schemas.microsoft.com/office/powerpoint/2010/main" val="25483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ลูกศรขวาท้ายบาก 4"/>
          <p:cNvSpPr/>
          <p:nvPr/>
        </p:nvSpPr>
        <p:spPr>
          <a:xfrm>
            <a:off x="2628823" y="3993061"/>
            <a:ext cx="873125" cy="503238"/>
          </a:xfrm>
          <a:prstGeom prst="notchedRightArrow">
            <a:avLst/>
          </a:prstGeom>
          <a:solidFill>
            <a:srgbClr val="00B0F0"/>
          </a:solidFill>
          <a:ln w="222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5" name="สี่เหลี่ยมผืนผ้ามุมมน 5"/>
          <p:cNvSpPr/>
          <p:nvPr/>
        </p:nvSpPr>
        <p:spPr>
          <a:xfrm>
            <a:off x="3636885" y="3237411"/>
            <a:ext cx="1943100" cy="2016125"/>
          </a:xfrm>
          <a:prstGeom prst="roundRect">
            <a:avLst/>
          </a:prstGeom>
          <a:solidFill>
            <a:srgbClr val="00B05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rgbClr val="808DA9"/>
            </a:contourClr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6" name="สี่เหลี่ยมผืนผ้ามุมมน 7"/>
          <p:cNvSpPr/>
          <p:nvPr/>
        </p:nvSpPr>
        <p:spPr>
          <a:xfrm>
            <a:off x="684135" y="3237411"/>
            <a:ext cx="1728788" cy="2016125"/>
          </a:xfrm>
          <a:prstGeom prst="roundRect">
            <a:avLst/>
          </a:prstGeom>
          <a:solidFill>
            <a:srgbClr val="C00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rgbClr val="AC956E"/>
            </a:contourClr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135" y="3966074"/>
            <a:ext cx="172878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อินพุต</a:t>
            </a:r>
          </a:p>
        </p:txBody>
      </p:sp>
      <p:sp>
        <p:nvSpPr>
          <p:cNvPr id="8" name="สี่เหลี่ยมผืนผ้ามุมมน 8"/>
          <p:cNvSpPr/>
          <p:nvPr/>
        </p:nvSpPr>
        <p:spPr>
          <a:xfrm>
            <a:off x="6803948" y="3237411"/>
            <a:ext cx="1728787" cy="2016125"/>
          </a:xfrm>
          <a:prstGeom prst="roundRect">
            <a:avLst/>
          </a:prstGeom>
          <a:solidFill>
            <a:srgbClr val="7030A0"/>
          </a:solidFill>
          <a:ln w="5715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3948" y="3966074"/>
            <a:ext cx="1728787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เอาต์พุต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36885" y="3966074"/>
            <a:ext cx="19431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ประมวลผล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3" y="0"/>
            <a:ext cx="5107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>
                <a:solidFill>
                  <a:schemeClr val="bg1"/>
                </a:solidFill>
              </a:rPr>
              <a:t>หลักการระบบควบคุม </a:t>
            </a:r>
            <a:r>
              <a:rPr lang="en-US" sz="5400" b="1">
                <a:solidFill>
                  <a:schemeClr val="bg1"/>
                </a:solidFill>
              </a:rPr>
              <a:t>IoT</a:t>
            </a:r>
            <a:endParaRPr lang="th-TH" sz="5400" b="1">
              <a:solidFill>
                <a:schemeClr val="bg1"/>
              </a:solidFill>
            </a:endParaRPr>
          </a:p>
        </p:txBody>
      </p:sp>
      <p:sp>
        <p:nvSpPr>
          <p:cNvPr id="14" name="ลูกศรเลี้ยวกลับ 13"/>
          <p:cNvSpPr/>
          <p:nvPr/>
        </p:nvSpPr>
        <p:spPr>
          <a:xfrm rot="10800000">
            <a:off x="4428351" y="5412783"/>
            <a:ext cx="3384375" cy="833111"/>
          </a:xfrm>
          <a:prstGeom prst="uturnArrow">
            <a:avLst>
              <a:gd name="adj1" fmla="val 17248"/>
              <a:gd name="adj2" fmla="val 21124"/>
              <a:gd name="adj3" fmla="val 35853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9985" y="5412783"/>
            <a:ext cx="172878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ป้อนกลับ</a:t>
            </a:r>
          </a:p>
        </p:txBody>
      </p:sp>
      <p:sp>
        <p:nvSpPr>
          <p:cNvPr id="13" name="สี่เหลี่ยมผืนผ้ามุมมน 5"/>
          <p:cNvSpPr/>
          <p:nvPr/>
        </p:nvSpPr>
        <p:spPr>
          <a:xfrm>
            <a:off x="3477168" y="1091373"/>
            <a:ext cx="2438203" cy="135982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24719" y="1226465"/>
            <a:ext cx="194310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b="1" kern="0">
                <a:solidFill>
                  <a:sysClr val="window" lastClr="FFFFFF"/>
                </a:solidFill>
              </a:rPr>
              <a:t>เชื่อมต่อ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>
                <a:solidFill>
                  <a:sysClr val="window" lastClr="FFFFFF"/>
                </a:solidFill>
              </a:rPr>
              <a:t>Internet</a:t>
            </a:r>
            <a:endParaRPr kumimoji="0" lang="th-TH" sz="36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" name="ลูกศรขึ้น-ลง 1"/>
          <p:cNvSpPr/>
          <p:nvPr/>
        </p:nvSpPr>
        <p:spPr>
          <a:xfrm>
            <a:off x="4459580" y="2523464"/>
            <a:ext cx="467621" cy="7139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7701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251520" y="12376"/>
            <a:ext cx="7884368" cy="100811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5400">
                <a:solidFill>
                  <a:prstClr val="white"/>
                </a:solidFill>
                <a:latin typeface="+mn-lt"/>
                <a:ea typeface="MS Gothic" panose="020B0609070205080204" pitchFamily="49" charset="-128"/>
                <a:cs typeface="+mn-cs"/>
              </a:rPr>
              <a:t>ส่งค่าออกเอาต์พุตแบบ </a:t>
            </a:r>
            <a:r>
              <a:rPr lang="th-TH" sz="5400">
                <a:solidFill>
                  <a:srgbClr val="FFC000"/>
                </a:solidFill>
                <a:latin typeface="+mn-lt"/>
                <a:ea typeface="MS Gothic" panose="020B0609070205080204" pitchFamily="49" charset="-128"/>
                <a:cs typeface="+mn-cs"/>
              </a:rPr>
              <a:t>อะนาลอก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11560" y="1093891"/>
            <a:ext cx="66479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PWM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สี่เหลี่ยมผืนผ้า 6"/>
          <p:cNvSpPr/>
          <p:nvPr/>
        </p:nvSpPr>
        <p:spPr>
          <a:xfrm>
            <a:off x="402804" y="1801177"/>
            <a:ext cx="84249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/>
              <a:t>pin = </a:t>
            </a:r>
            <a:r>
              <a:rPr lang="th-TH" sz="4400" b="1"/>
              <a:t>ตำแหน่งขา</a:t>
            </a:r>
            <a:r>
              <a:rPr lang="en-US" sz="4400" b="1"/>
              <a:t> D0-D10</a:t>
            </a:r>
            <a:endParaRPr lang="th-TH" sz="4400" b="1"/>
          </a:p>
          <a:p>
            <a:r>
              <a:rPr lang="en-US" sz="4400" b="1"/>
              <a:t>PWM</a:t>
            </a:r>
            <a:r>
              <a:rPr lang="th-TH" sz="4400" b="1"/>
              <a:t> </a:t>
            </a:r>
            <a:r>
              <a:rPr lang="en-US" sz="4400" b="1"/>
              <a:t>= </a:t>
            </a:r>
            <a:r>
              <a:rPr lang="th-TH" sz="4400" b="1"/>
              <a:t>ค่า </a:t>
            </a:r>
            <a:r>
              <a:rPr lang="en-US" sz="4400" b="1"/>
              <a:t>DutyCycle 0-1023</a:t>
            </a:r>
            <a:r>
              <a:rPr lang="th-TH" sz="4400" b="1"/>
              <a:t> แทน </a:t>
            </a:r>
            <a:r>
              <a:rPr lang="en-US" sz="4400" b="1"/>
              <a:t>0-100 %</a:t>
            </a:r>
            <a:endParaRPr lang="th-TH" sz="4400" b="1"/>
          </a:p>
        </p:txBody>
      </p:sp>
      <p:sp>
        <p:nvSpPr>
          <p:cNvPr id="7" name="สี่เหลี่ยมผืนผ้า 5"/>
          <p:cNvSpPr/>
          <p:nvPr/>
        </p:nvSpPr>
        <p:spPr>
          <a:xfrm>
            <a:off x="417340" y="3150292"/>
            <a:ext cx="8424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>
                <a:solidFill>
                  <a:srgbClr val="00B050"/>
                </a:solidFill>
              </a:rPr>
              <a:t>ความถี่ </a:t>
            </a:r>
            <a:r>
              <a:rPr lang="en-US" sz="4400" b="1">
                <a:solidFill>
                  <a:srgbClr val="00B050"/>
                </a:solidFill>
              </a:rPr>
              <a:t>PWM </a:t>
            </a:r>
            <a:r>
              <a:rPr lang="th-TH" sz="4400" b="1">
                <a:solidFill>
                  <a:srgbClr val="00B050"/>
                </a:solidFill>
              </a:rPr>
              <a:t>ประมาณ 1</a:t>
            </a:r>
            <a:r>
              <a:rPr lang="en-US" sz="4400" b="1">
                <a:solidFill>
                  <a:srgbClr val="00B050"/>
                </a:solidFill>
              </a:rPr>
              <a:t>kHz</a:t>
            </a:r>
            <a:endParaRPr lang="th-TH" sz="4400" b="1">
              <a:solidFill>
                <a:srgbClr val="00B050"/>
              </a:solidFill>
            </a:endParaRPr>
          </a:p>
        </p:txBody>
      </p:sp>
      <p:sp>
        <p:nvSpPr>
          <p:cNvPr id="9" name="สี่เหลี่ยมผืนผ้า 4"/>
          <p:cNvSpPr/>
          <p:nvPr/>
        </p:nvSpPr>
        <p:spPr>
          <a:xfrm>
            <a:off x="715829" y="4953362"/>
            <a:ext cx="6955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analogWriteFreq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410072" y="3993136"/>
            <a:ext cx="8345660" cy="846916"/>
          </a:xfrm>
          <a:prstGeom prst="rect">
            <a:avLst/>
          </a:prstGeom>
          <a:solidFill>
            <a:srgbClr val="7030A0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5400">
                <a:latin typeface="+mn-lt"/>
                <a:ea typeface="MS Gothic" panose="020B0609070205080204" pitchFamily="49" charset="-128"/>
                <a:cs typeface="+mn-cs"/>
              </a:rPr>
              <a:t>ปรับค่าความถี่</a:t>
            </a:r>
            <a:endParaRPr lang="th-TH" sz="5400">
              <a:solidFill>
                <a:srgbClr val="FFFF00"/>
              </a:solidFill>
              <a:latin typeface="+mn-lt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11" name="สี่เหลี่ยมผืนผ้า 6"/>
          <p:cNvSpPr/>
          <p:nvPr/>
        </p:nvSpPr>
        <p:spPr>
          <a:xfrm>
            <a:off x="402804" y="5661248"/>
            <a:ext cx="8424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/>
              <a:t>Freq = </a:t>
            </a:r>
            <a:r>
              <a:rPr lang="th-TH" sz="4400" b="1"/>
              <a:t>18-60</a:t>
            </a:r>
            <a:r>
              <a:rPr lang="en-US" sz="4400" b="1"/>
              <a:t>,</a:t>
            </a:r>
            <a:r>
              <a:rPr lang="th-TH" sz="4400" b="1"/>
              <a:t>000 </a:t>
            </a:r>
            <a:r>
              <a:rPr lang="en-US" sz="4400" b="1"/>
              <a:t>Hz</a:t>
            </a:r>
            <a:endParaRPr lang="th-TH" sz="4400" b="1"/>
          </a:p>
        </p:txBody>
      </p:sp>
    </p:spTree>
    <p:extLst>
      <p:ext uri="{BB962C8B-B14F-4D97-AF65-F5344CB8AC3E}">
        <p14:creationId xmlns:p14="http://schemas.microsoft.com/office/powerpoint/2010/main" val="3664353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220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PWM : Pulse Width Modulator</a:t>
            </a:r>
            <a:endParaRPr lang="th-TH" sz="4800" b="1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24744"/>
            <a:ext cx="6656639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สี่เหลี่ยมผืนผ้า 5"/>
          <p:cNvSpPr/>
          <p:nvPr/>
        </p:nvSpPr>
        <p:spPr>
          <a:xfrm>
            <a:off x="523884" y="4592748"/>
            <a:ext cx="4588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</a:rPr>
              <a:t>analogWrite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</a:rPr>
              <a:t>pin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</a:rPr>
              <a:t>DutyCycle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endParaRPr lang="th-TH" sz="400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23884" y="5289014"/>
            <a:ext cx="28761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>
                <a:solidFill>
                  <a:srgbClr val="0000FF"/>
                </a:solidFill>
                <a:highlight>
                  <a:srgbClr val="FFFFFF"/>
                </a:highlight>
              </a:rPr>
              <a:t>ความถี่ </a:t>
            </a: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en-US" sz="4000" b="1">
                <a:solidFill>
                  <a:srgbClr val="FF0000"/>
                </a:solidFill>
                <a:highlight>
                  <a:srgbClr val="FFFFFF"/>
                </a:highlight>
              </a:rPr>
              <a:t>Fix</a:t>
            </a:r>
            <a:r>
              <a:rPr lang="th-TH" sz="4000" b="1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sz="4000" b="1">
                <a:solidFill>
                  <a:srgbClr val="FF0000"/>
                </a:solidFill>
                <a:highlight>
                  <a:srgbClr val="FFFFFF"/>
                </a:highlight>
              </a:rPr>
              <a:t> 1kHz</a:t>
            </a:r>
            <a:endParaRPr lang="th-TH" sz="4000">
              <a:solidFill>
                <a:srgbClr val="FF0000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139952" y="5642957"/>
            <a:ext cx="36760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highlight>
                  <a:srgbClr val="FFFFFF"/>
                </a:highlight>
              </a:rPr>
              <a:t>NodeMCU PWM </a:t>
            </a:r>
            <a:r>
              <a:rPr lang="th-TH" sz="4000" b="1">
                <a:solidFill>
                  <a:srgbClr val="00B050"/>
                </a:solidFill>
                <a:highlight>
                  <a:srgbClr val="FFFFFF"/>
                </a:highlight>
              </a:rPr>
              <a:t>ทุกขา</a:t>
            </a:r>
            <a:endParaRPr lang="th-TH" sz="40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83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E7C541E7-A7E1-4A34-8C92-6891AC1A5B3A}"/>
              </a:ext>
            </a:extLst>
          </p:cNvPr>
          <p:cNvSpPr/>
          <p:nvPr/>
        </p:nvSpPr>
        <p:spPr>
          <a:xfrm>
            <a:off x="683568" y="1366897"/>
            <a:ext cx="75608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(){</a:t>
            </a:r>
            <a:endParaRPr lang="en-US" sz="3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analogWrite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D8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512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3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(){}</a:t>
            </a:r>
            <a:endParaRPr lang="en-US" sz="3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56BAE-4E92-4824-80B5-5FFFFC2EACF8}"/>
              </a:ext>
            </a:extLst>
          </p:cNvPr>
          <p:cNvSpPr txBox="1"/>
          <p:nvPr/>
        </p:nvSpPr>
        <p:spPr>
          <a:xfrm>
            <a:off x="245220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สร้างเสียงออกลำโพงด้วยความถี่ 1 </a:t>
            </a:r>
            <a:r>
              <a:rPr lang="en-US" sz="4800" b="1">
                <a:solidFill>
                  <a:schemeClr val="bg1"/>
                </a:solidFill>
              </a:rPr>
              <a:t>kHz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50E472-FBC2-4E76-9069-FEF8DA86C690}"/>
              </a:ext>
            </a:extLst>
          </p:cNvPr>
          <p:cNvSpPr/>
          <p:nvPr/>
        </p:nvSpPr>
        <p:spPr>
          <a:xfrm>
            <a:off x="539552" y="1196752"/>
            <a:ext cx="5832648" cy="2664296"/>
          </a:xfrm>
          <a:prstGeom prst="roundRect">
            <a:avLst>
              <a:gd name="adj" fmla="val 8822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46961-CFFE-46C1-9406-F4406DAF9DDB}"/>
              </a:ext>
            </a:extLst>
          </p:cNvPr>
          <p:cNvSpPr txBox="1"/>
          <p:nvPr/>
        </p:nvSpPr>
        <p:spPr>
          <a:xfrm>
            <a:off x="545664" y="4047267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FF0000"/>
                </a:solidFill>
              </a:rPr>
              <a:t>ค่าดิวตี้ไซเกิ้ล 50</a:t>
            </a:r>
            <a:r>
              <a:rPr lang="en-US" sz="4800" b="1">
                <a:solidFill>
                  <a:srgbClr val="FF0000"/>
                </a:solidFill>
              </a:rPr>
              <a:t>%</a:t>
            </a:r>
            <a:endParaRPr lang="th-TH" sz="4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1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1196753"/>
            <a:ext cx="5184576" cy="4536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i;</a:t>
            </a: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Serial.begin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115200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analogWrite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D8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512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20000;i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++){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analogWriteFreq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Serial.println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th-TH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179512" y="167882"/>
            <a:ext cx="7704856" cy="100811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4000" b="0">
                <a:solidFill>
                  <a:prstClr val="white"/>
                </a:solidFill>
                <a:ea typeface="MS Gothic" panose="020B0609070205080204" pitchFamily="49" charset="-128"/>
              </a:rPr>
              <a:t>ทดสอบเปลี่ยนความถี่</a:t>
            </a:r>
            <a:endParaRPr lang="th-TH" sz="4000" b="0">
              <a:solidFill>
                <a:srgbClr val="FFC000"/>
              </a:solidFill>
              <a:ea typeface="MS Gothic" panose="020B0609070205080204" pitchFamily="49" charset="-128"/>
            </a:endParaRPr>
          </a:p>
        </p:txBody>
      </p:sp>
      <p:pic>
        <p:nvPicPr>
          <p:cNvPr id="1026" name="Picture 2" descr="C:\Users\krits\AppData\Local\Temp\SNAGHTMLb4b93f5.PNG">
            <a:extLst>
              <a:ext uri="{FF2B5EF4-FFF2-40B4-BE49-F238E27FC236}">
                <a16:creationId xmlns:a16="http://schemas.microsoft.com/office/drawing/2014/main" id="{6E2D8195-A08B-4FC4-90CC-89DA17CE3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4"/>
          <a:stretch/>
        </p:blipFill>
        <p:spPr bwMode="auto">
          <a:xfrm>
            <a:off x="5865278" y="1052736"/>
            <a:ext cx="2808312" cy="440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CF109F-3D09-45D1-B46F-54977526037E}"/>
              </a:ext>
            </a:extLst>
          </p:cNvPr>
          <p:cNvSpPr/>
          <p:nvPr/>
        </p:nvSpPr>
        <p:spPr>
          <a:xfrm>
            <a:off x="899592" y="1988840"/>
            <a:ext cx="38884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AA94C4-C006-4FD2-A9D0-3AE536B84154}"/>
              </a:ext>
            </a:extLst>
          </p:cNvPr>
          <p:cNvSpPr/>
          <p:nvPr/>
        </p:nvSpPr>
        <p:spPr>
          <a:xfrm rot="19750824">
            <a:off x="4916236" y="1922498"/>
            <a:ext cx="904570" cy="15302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B0D953-9862-4F46-91EC-3C816AD789DF}"/>
              </a:ext>
            </a:extLst>
          </p:cNvPr>
          <p:cNvSpPr/>
          <p:nvPr/>
        </p:nvSpPr>
        <p:spPr>
          <a:xfrm>
            <a:off x="7236296" y="4941168"/>
            <a:ext cx="158417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8D2E2-969C-4D1B-936C-461EB2B2F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0" t="49256" r="11738" b="9386"/>
          <a:stretch/>
        </p:blipFill>
        <p:spPr>
          <a:xfrm>
            <a:off x="3451855" y="5632501"/>
            <a:ext cx="2952329" cy="8216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04207B2-1133-4752-A71E-799D202727BA}"/>
              </a:ext>
            </a:extLst>
          </p:cNvPr>
          <p:cNvSpPr/>
          <p:nvPr/>
        </p:nvSpPr>
        <p:spPr>
          <a:xfrm rot="8393163">
            <a:off x="6421961" y="5765629"/>
            <a:ext cx="904570" cy="15302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1944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1166842"/>
            <a:ext cx="4608512" cy="452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i;</a:t>
            </a: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400" b="1">
                <a:solidFill>
                  <a:srgbClr val="4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Serial.begin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115200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analogWrite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b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D6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512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1023;i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++)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analogWrite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D6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2400" b="1">
                <a:solidFill>
                  <a:srgbClr val="4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Serial.println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th-TH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323528" y="161513"/>
            <a:ext cx="5544616" cy="6031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0">
                <a:solidFill>
                  <a:prstClr val="white"/>
                </a:solidFill>
                <a:ea typeface="MS Gothic" panose="020B0609070205080204" pitchFamily="49" charset="-128"/>
              </a:rPr>
              <a:t>ทดสอบเปลี่ยนดิวตี้ไซเกิล</a:t>
            </a:r>
            <a:endParaRPr lang="th-TH" sz="3600" b="0">
              <a:solidFill>
                <a:srgbClr val="FFC000"/>
              </a:solidFill>
              <a:ea typeface="MS Gothic" panose="020B0609070205080204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E6A19-07CB-4B96-ABE4-45F2E9703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0"/>
          <a:stretch/>
        </p:blipFill>
        <p:spPr>
          <a:xfrm>
            <a:off x="5148064" y="1631560"/>
            <a:ext cx="3666234" cy="3525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สี่เหลี่ยมผืนผ้า 7">
            <a:extLst>
              <a:ext uri="{FF2B5EF4-FFF2-40B4-BE49-F238E27FC236}">
                <a16:creationId xmlns:a16="http://schemas.microsoft.com/office/drawing/2014/main" id="{0D86DA21-C7B2-44CC-81E3-38328D912342}"/>
              </a:ext>
            </a:extLst>
          </p:cNvPr>
          <p:cNvSpPr/>
          <p:nvPr/>
        </p:nvSpPr>
        <p:spPr>
          <a:xfrm>
            <a:off x="8169872" y="894195"/>
            <a:ext cx="6142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highlight>
                  <a:srgbClr val="FFFFFF"/>
                </a:highlight>
              </a:rPr>
              <a:t>D6</a:t>
            </a:r>
            <a:endParaRPr lang="th-TH" sz="40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733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1"/>
          <p:cNvSpPr/>
          <p:nvPr/>
        </p:nvSpPr>
        <p:spPr>
          <a:xfrm>
            <a:off x="359857" y="1142582"/>
            <a:ext cx="5495183" cy="5262979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i;</a:t>
            </a: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{}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0;i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&lt;=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1023;i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+=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analogWrite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D6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 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 </a:t>
            </a:r>
          </a:p>
          <a:p>
            <a:r>
              <a:rPr lang="th-TH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th-TH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1023;i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0;i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-=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analogWrite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D6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 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th-TH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323528" y="188640"/>
            <a:ext cx="7632848" cy="100811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0">
                <a:solidFill>
                  <a:prstClr val="white"/>
                </a:solidFill>
                <a:ea typeface="MS Gothic" panose="020B0609070205080204" pitchFamily="49" charset="-128"/>
              </a:rPr>
              <a:t>ไฟวูบที่ขา </a:t>
            </a:r>
            <a:r>
              <a:rPr lang="en-US" sz="3600" b="0">
                <a:solidFill>
                  <a:prstClr val="white"/>
                </a:solidFill>
                <a:ea typeface="MS Gothic" panose="020B0609070205080204" pitchFamily="49" charset="-128"/>
              </a:rPr>
              <a:t>D6</a:t>
            </a:r>
            <a:endParaRPr lang="th-TH" sz="3600" b="0">
              <a:solidFill>
                <a:srgbClr val="FFC000"/>
              </a:solidFill>
              <a:ea typeface="MS Gothic" panose="020B0609070205080204" pitchFamily="49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A8FE5-E9A7-4155-A0EE-FA5A85494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0"/>
          <a:stretch/>
        </p:blipFill>
        <p:spPr>
          <a:xfrm>
            <a:off x="5874858" y="1555914"/>
            <a:ext cx="2992318" cy="287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สี่เหลี่ยมผืนผ้า 7">
            <a:extLst>
              <a:ext uri="{FF2B5EF4-FFF2-40B4-BE49-F238E27FC236}">
                <a16:creationId xmlns:a16="http://schemas.microsoft.com/office/drawing/2014/main" id="{4CEE2BA9-09C2-434B-BCA3-D3435751863E}"/>
              </a:ext>
            </a:extLst>
          </p:cNvPr>
          <p:cNvSpPr/>
          <p:nvPr/>
        </p:nvSpPr>
        <p:spPr>
          <a:xfrm>
            <a:off x="8323292" y="876141"/>
            <a:ext cx="6837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highlight>
                  <a:srgbClr val="FFFFFF"/>
                </a:highlight>
              </a:rPr>
              <a:t>D6</a:t>
            </a:r>
            <a:endParaRPr lang="th-TH" sz="40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003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508049"/>
            <a:ext cx="4252799" cy="4545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585" y="2615823"/>
            <a:ext cx="4032446" cy="249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5220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สวิตช์ </a:t>
            </a:r>
            <a:r>
              <a:rPr lang="en-US" sz="4800" b="1">
                <a:solidFill>
                  <a:schemeClr val="bg1"/>
                </a:solidFill>
              </a:rPr>
              <a:t>ZX-Switch01</a:t>
            </a:r>
            <a:endParaRPr lang="th-TH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69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 txBox="1">
            <a:spLocks/>
          </p:cNvSpPr>
          <p:nvPr/>
        </p:nvSpPr>
        <p:spPr>
          <a:xfrm>
            <a:off x="-108520" y="199540"/>
            <a:ext cx="7884368" cy="100811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0">
                <a:ea typeface="MS Gothic" panose="020B0609070205080204" pitchFamily="49" charset="-128"/>
              </a:rPr>
              <a:t>กำหนดขาพอร์ตเป็นอินพุตหรือเอาต์พุต</a:t>
            </a:r>
            <a:endParaRPr lang="th-TH" sz="3600" b="0">
              <a:solidFill>
                <a:srgbClr val="FFC000"/>
              </a:solidFill>
              <a:ea typeface="MS Gothic" panose="020B0609070205080204" pitchFamily="49" charset="-128"/>
            </a:endParaRPr>
          </a:p>
        </p:txBody>
      </p:sp>
      <p:sp>
        <p:nvSpPr>
          <p:cNvPr id="3" name="สี่เหลี่ยมผืนผ้า 3"/>
          <p:cNvSpPr/>
          <p:nvPr/>
        </p:nvSpPr>
        <p:spPr>
          <a:xfrm>
            <a:off x="620841" y="1136938"/>
            <a:ext cx="72635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latin typeface="Courier New" panose="02070309020205020404" pitchFamily="49" charset="0"/>
            </a:endParaRPr>
          </a:p>
        </p:txBody>
      </p:sp>
      <p:sp>
        <p:nvSpPr>
          <p:cNvPr id="4" name="สี่เหลี่ยมผืนผ้า 4"/>
          <p:cNvSpPr/>
          <p:nvPr/>
        </p:nvSpPr>
        <p:spPr>
          <a:xfrm>
            <a:off x="593035" y="5517232"/>
            <a:ext cx="7904728" cy="7816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32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th-TH" sz="32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กำหนดขาเป็นอินพุต</a:t>
            </a:r>
            <a:endParaRPr lang="th-TH" sz="4000">
              <a:latin typeface="Courier New" panose="02070309020205020404" pitchFamily="49" charset="0"/>
            </a:endParaRPr>
          </a:p>
        </p:txBody>
      </p:sp>
      <p:sp>
        <p:nvSpPr>
          <p:cNvPr id="5" name="สี่เหลี่ยมผืนผ้า 6"/>
          <p:cNvSpPr/>
          <p:nvPr/>
        </p:nvSpPr>
        <p:spPr>
          <a:xfrm>
            <a:off x="395536" y="2066434"/>
            <a:ext cx="856895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 = </a:t>
            </a:r>
            <a:r>
              <a:rPr lang="th-TH" sz="3600" b="1"/>
              <a:t>ตำแหน่งขา</a:t>
            </a:r>
            <a:r>
              <a:rPr lang="en-US" sz="3600" b="1"/>
              <a:t> D0-D10</a:t>
            </a:r>
            <a:endParaRPr lang="th-TH" sz="3600" b="1"/>
          </a:p>
          <a:p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th-TH" sz="36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3600" b="1"/>
              <a:t>OUTPUT</a:t>
            </a:r>
            <a:r>
              <a:rPr lang="th-TH" sz="3600" b="1"/>
              <a:t> </a:t>
            </a:r>
            <a:r>
              <a:rPr lang="en-US" sz="3600" b="1"/>
              <a:t>, </a:t>
            </a:r>
            <a:r>
              <a:rPr lang="en-US" sz="3600" b="1">
                <a:solidFill>
                  <a:srgbClr val="00B050"/>
                </a:solidFill>
              </a:rPr>
              <a:t>1</a:t>
            </a:r>
            <a:r>
              <a:rPr lang="en-US" sz="3600" b="1"/>
              <a:t> </a:t>
            </a:r>
            <a:r>
              <a:rPr lang="th-TH" sz="3600" b="1"/>
              <a:t>กำหนดขาเป็นเอาต์พุต</a:t>
            </a:r>
          </a:p>
          <a:p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th-TH" sz="36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3600" b="1"/>
              <a:t>INPUT</a:t>
            </a:r>
            <a:r>
              <a:rPr lang="th-TH" sz="3600" b="1"/>
              <a:t> </a:t>
            </a:r>
            <a:r>
              <a:rPr lang="en-US" sz="3600" b="1"/>
              <a:t>,</a:t>
            </a:r>
            <a:r>
              <a:rPr lang="en-US" sz="3600" b="1">
                <a:solidFill>
                  <a:srgbClr val="00B050"/>
                </a:solidFill>
              </a:rPr>
              <a:t>0</a:t>
            </a:r>
            <a:r>
              <a:rPr lang="en-US" sz="3600" b="1"/>
              <a:t> </a:t>
            </a:r>
            <a:r>
              <a:rPr lang="th-TH" sz="3600" b="1"/>
              <a:t>กำหนดขาเป็นอินพุต</a:t>
            </a:r>
            <a:endParaRPr lang="en-US" sz="3600" b="1"/>
          </a:p>
          <a:p>
            <a:r>
              <a:rPr lang="en-US" sz="32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th-TH" sz="36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3600" b="1"/>
              <a:t>INPUT_PULLUP , </a:t>
            </a:r>
            <a:r>
              <a:rPr lang="en-US" sz="3600" b="1">
                <a:solidFill>
                  <a:srgbClr val="00B050"/>
                </a:solidFill>
              </a:rPr>
              <a:t>2</a:t>
            </a:r>
            <a:r>
              <a:rPr lang="en-US" sz="3600" b="1"/>
              <a:t> </a:t>
            </a:r>
            <a:r>
              <a:rPr lang="th-TH" sz="3600" b="1">
                <a:solidFill>
                  <a:srgbClr val="7030A0"/>
                </a:solidFill>
              </a:rPr>
              <a:t>กำหนดขาเป็นอินพุต มีตัวต้านทานพูลอัพในตัว</a:t>
            </a:r>
            <a:endParaRPr lang="th-TH" sz="3600">
              <a:solidFill>
                <a:srgbClr val="7030A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09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1476176"/>
            <a:ext cx="1440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byte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33700" y="2060951"/>
            <a:ext cx="6089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0-65535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unsigned int)</a:t>
            </a:r>
            <a:endParaRPr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576" y="2060951"/>
            <a:ext cx="191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word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33700" y="1476175"/>
            <a:ext cx="5657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0-255 (unsigned char)</a:t>
            </a:r>
            <a:endParaRPr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33700" y="2645726"/>
            <a:ext cx="14340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0-1</a:t>
            </a:r>
            <a:endParaRPr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576" y="2645726"/>
            <a:ext cx="191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boolean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34013" y="2645726"/>
            <a:ext cx="15051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95106" y="2645726"/>
            <a:ext cx="15051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latin typeface="Courier New" pitchFamily="49" charset="0"/>
                <a:cs typeface="Courier New" pitchFamily="49" charset="0"/>
              </a:rPr>
              <a:t>False</a:t>
            </a:r>
            <a:endParaRPr b="1"/>
          </a:p>
        </p:txBody>
      </p:sp>
      <p:sp>
        <p:nvSpPr>
          <p:cNvPr id="10" name="Rectangle 9"/>
          <p:cNvSpPr/>
          <p:nvPr/>
        </p:nvSpPr>
        <p:spPr>
          <a:xfrm>
            <a:off x="2702818" y="3230501"/>
            <a:ext cx="4217590" cy="781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-32768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ถึง </a:t>
            </a: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32767</a:t>
            </a:r>
            <a:endParaRPr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5576" y="3230501"/>
            <a:ext cx="191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2818" y="3807828"/>
            <a:ext cx="4217590" cy="781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-128 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ถึง </a:t>
            </a: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127</a:t>
            </a:r>
            <a:endParaRPr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5576" y="3906284"/>
            <a:ext cx="191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char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02818" y="4400507"/>
            <a:ext cx="5904656" cy="781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-3.4 x 10</a:t>
            </a:r>
            <a:r>
              <a:rPr lang="en-US"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38 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ถึง</a:t>
            </a:r>
            <a:r>
              <a:rPr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3.4 x 10</a:t>
            </a:r>
            <a:r>
              <a:rPr lang="en-US"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38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b="1" baseline="30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5576" y="4498963"/>
            <a:ext cx="191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float</a:t>
            </a:r>
            <a:endParaRPr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1560" y="1404168"/>
            <a:ext cx="8136904" cy="4248472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1560" y="5805264"/>
            <a:ext cx="8728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3600" b="1">
                <a:latin typeface="Cordia New"/>
              </a:rPr>
              <a:t>หาข้อมูลเพิ่มเติมจาก </a:t>
            </a:r>
            <a:r>
              <a:rPr lang="en-US" sz="3600" b="1">
                <a:latin typeface="Cordia New"/>
              </a:rPr>
              <a:t>reference</a:t>
            </a:r>
            <a:endParaRPr sz="3600" b="1">
              <a:latin typeface="Cordia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ตัวแปรที่ใช้ใน </a:t>
            </a:r>
            <a:r>
              <a:rPr lang="en-US" sz="4800" b="1">
                <a:solidFill>
                  <a:schemeClr val="bg1"/>
                </a:solidFill>
              </a:rPr>
              <a:t>Arduino</a:t>
            </a:r>
            <a:endParaRPr lang="th-TH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915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4"/>
          <p:cNvSpPr/>
          <p:nvPr/>
        </p:nvSpPr>
        <p:spPr>
          <a:xfrm>
            <a:off x="467544" y="1064429"/>
            <a:ext cx="6032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=digitalRead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สี่เหลี่ยมผืนผ้า 6"/>
          <p:cNvSpPr/>
          <p:nvPr/>
        </p:nvSpPr>
        <p:spPr>
          <a:xfrm>
            <a:off x="585750" y="1704003"/>
            <a:ext cx="84249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FF0000"/>
                </a:solidFill>
              </a:rPr>
              <a:t>x</a:t>
            </a:r>
            <a:r>
              <a:rPr lang="en-US" sz="4400" b="1">
                <a:solidFill>
                  <a:prstClr val="black"/>
                </a:solidFill>
              </a:rPr>
              <a:t> = </a:t>
            </a:r>
            <a:r>
              <a:rPr lang="th-TH" sz="4400" b="1">
                <a:solidFill>
                  <a:prstClr val="black"/>
                </a:solidFill>
              </a:rPr>
              <a:t>ตัวแปร </a:t>
            </a:r>
            <a:r>
              <a:rPr lang="en-US" sz="4400" b="1">
                <a:solidFill>
                  <a:prstClr val="black"/>
                </a:solidFill>
              </a:rPr>
              <a:t>Boolean</a:t>
            </a:r>
            <a:r>
              <a:rPr lang="th-TH" sz="4400" b="1">
                <a:solidFill>
                  <a:prstClr val="black"/>
                </a:solidFill>
              </a:rPr>
              <a:t> ที่นำมารับค่า</a:t>
            </a:r>
          </a:p>
          <a:p>
            <a:r>
              <a:rPr lang="en-US" sz="4400" b="1">
                <a:solidFill>
                  <a:srgbClr val="FF0000"/>
                </a:solidFill>
              </a:rPr>
              <a:t>pin</a:t>
            </a:r>
            <a:r>
              <a:rPr lang="th-TH" sz="4400" b="1">
                <a:solidFill>
                  <a:prstClr val="black"/>
                </a:solidFill>
              </a:rPr>
              <a:t> </a:t>
            </a:r>
            <a:r>
              <a:rPr lang="en-US" sz="4400" b="1">
                <a:solidFill>
                  <a:prstClr val="black"/>
                </a:solidFill>
              </a:rPr>
              <a:t>= </a:t>
            </a:r>
            <a:r>
              <a:rPr lang="th-TH" sz="4400" b="1">
                <a:solidFill>
                  <a:prstClr val="black"/>
                </a:solidFill>
              </a:rPr>
              <a:t>ขาอินพุตดิจิตอล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452" y="-25737"/>
            <a:ext cx="7128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000" b="1">
                <a:solidFill>
                  <a:schemeClr val="bg1"/>
                </a:solidFill>
              </a:rPr>
              <a:t>รูปแบบ คำสั่ง </a:t>
            </a:r>
            <a:r>
              <a:rPr lang="en-US" sz="6000" b="1">
                <a:solidFill>
                  <a:schemeClr val="bg1"/>
                </a:solidFill>
              </a:rPr>
              <a:t>digitalRead</a:t>
            </a:r>
            <a:endParaRPr lang="th-TH" sz="6000" b="1">
              <a:solidFill>
                <a:schemeClr val="bg1"/>
              </a:solidFill>
            </a:endParaRPr>
          </a:p>
        </p:txBody>
      </p:sp>
      <p:sp>
        <p:nvSpPr>
          <p:cNvPr id="5" name="สี่เหลี่ยมผืนผ้า 2"/>
          <p:cNvSpPr/>
          <p:nvPr/>
        </p:nvSpPr>
        <p:spPr>
          <a:xfrm>
            <a:off x="620841" y="4005064"/>
            <a:ext cx="7571303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=digitalRead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D3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 (x==0){</a:t>
            </a:r>
          </a:p>
          <a:p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(D5,HIGH)</a:t>
            </a:r>
          </a:p>
          <a:p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th-TH" sz="400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สี่เหลี่ยมผืนผ้า 5"/>
          <p:cNvSpPr>
            <a:spLocks noChangeArrowheads="1"/>
          </p:cNvSpPr>
          <p:nvPr/>
        </p:nvSpPr>
        <p:spPr bwMode="auto">
          <a:xfrm>
            <a:off x="620841" y="3435390"/>
            <a:ext cx="44115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th-TH" sz="4000" b="1">
                <a:solidFill>
                  <a:srgbClr val="FF0000"/>
                </a:solidFill>
                <a:latin typeface="Browallia New" pitchFamily="34" charset="-34"/>
                <a:cs typeface="BrowalliaUPC" pitchFamily="34" charset="-34"/>
              </a:rPr>
              <a:t>ตัวอย่าง</a:t>
            </a:r>
          </a:p>
        </p:txBody>
      </p:sp>
    </p:spTree>
    <p:extLst>
      <p:ext uri="{BB962C8B-B14F-4D97-AF65-F5344CB8AC3E}">
        <p14:creationId xmlns:p14="http://schemas.microsoft.com/office/powerpoint/2010/main" val="3222365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วงรี 31"/>
          <p:cNvSpPr/>
          <p:nvPr/>
        </p:nvSpPr>
        <p:spPr>
          <a:xfrm>
            <a:off x="6218890" y="2087391"/>
            <a:ext cx="2214324" cy="140812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วงรี 15"/>
          <p:cNvSpPr/>
          <p:nvPr/>
        </p:nvSpPr>
        <p:spPr>
          <a:xfrm>
            <a:off x="3174256" y="2243978"/>
            <a:ext cx="1944216" cy="12363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107504" y="0"/>
            <a:ext cx="7338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ความหมายของ </a:t>
            </a:r>
            <a:r>
              <a:rPr lang="en-US" sz="4800" b="1">
                <a:solidFill>
                  <a:schemeClr val="bg1"/>
                </a:solidFill>
              </a:rPr>
              <a:t>IoT : Internet of Thing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5161093"/>
            <a:ext cx="8568952" cy="12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/>
              <a:t>หมายถึง เทคโนโลยีที่ก่อให้เกิดการเชื่อมโยงกันของ สิ่งของ ผู้คน ข้อมูลและการบริการเข้ากับเครือข่ายอินเทอร์เน็ต</a:t>
            </a:r>
          </a:p>
        </p:txBody>
      </p:sp>
      <p:sp>
        <p:nvSpPr>
          <p:cNvPr id="12" name="สี่เหลี่ยมผืนผ้ามุมมน 11"/>
          <p:cNvSpPr/>
          <p:nvPr/>
        </p:nvSpPr>
        <p:spPr>
          <a:xfrm>
            <a:off x="451768" y="3990947"/>
            <a:ext cx="1763688" cy="830786"/>
          </a:xfrm>
          <a:prstGeom prst="roundRect">
            <a:avLst/>
          </a:prstGeom>
          <a:solidFill>
            <a:srgbClr val="C00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rgbClr val="AC956E"/>
            </a:contourClr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6" name="สี่เหลี่ยมผืนผ้ามุมมน 7"/>
          <p:cNvSpPr/>
          <p:nvPr/>
        </p:nvSpPr>
        <p:spPr>
          <a:xfrm>
            <a:off x="422176" y="991602"/>
            <a:ext cx="1763688" cy="830786"/>
          </a:xfrm>
          <a:prstGeom prst="roundRect">
            <a:avLst/>
          </a:prstGeom>
          <a:solidFill>
            <a:srgbClr val="C00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rgbClr val="AC956E"/>
            </a:contourClr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176" y="1151802"/>
            <a:ext cx="1763688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kern="0" noProof="0">
                <a:solidFill>
                  <a:sysClr val="window" lastClr="FFFFFF"/>
                </a:solidFill>
              </a:rPr>
              <a:t>สิ่งของ</a:t>
            </a:r>
            <a:endParaRPr kumimoji="0" lang="th-TH" sz="32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422176" y="1960668"/>
            <a:ext cx="1763688" cy="830786"/>
          </a:xfrm>
          <a:prstGeom prst="roundRect">
            <a:avLst/>
          </a:prstGeom>
          <a:solidFill>
            <a:srgbClr val="C00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rgbClr val="AC956E"/>
            </a:contourClr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176" y="2120868"/>
            <a:ext cx="1763688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kern="0" noProof="0">
                <a:solidFill>
                  <a:sysClr val="window" lastClr="FFFFFF"/>
                </a:solidFill>
              </a:rPr>
              <a:t>ผู้คน</a:t>
            </a:r>
            <a:endParaRPr kumimoji="0" lang="th-TH" sz="32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0" name="สี่เหลี่ยมผืนผ้ามุมมน 9"/>
          <p:cNvSpPr/>
          <p:nvPr/>
        </p:nvSpPr>
        <p:spPr>
          <a:xfrm>
            <a:off x="422176" y="2904639"/>
            <a:ext cx="1763688" cy="830786"/>
          </a:xfrm>
          <a:prstGeom prst="roundRect">
            <a:avLst/>
          </a:prstGeom>
          <a:solidFill>
            <a:srgbClr val="C00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rgbClr val="AC956E"/>
            </a:contourClr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176" y="3064841"/>
            <a:ext cx="1763688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kern="0" noProof="0">
                <a:solidFill>
                  <a:sysClr val="window" lastClr="FFFFFF"/>
                </a:solidFill>
              </a:rPr>
              <a:t>ข้อมูล</a:t>
            </a:r>
            <a:endParaRPr kumimoji="0" lang="th-TH" sz="32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2176" y="4045734"/>
            <a:ext cx="1763688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kern="0" noProof="0">
                <a:solidFill>
                  <a:sysClr val="window" lastClr="FFFFFF"/>
                </a:solidFill>
              </a:rPr>
              <a:t>การบริการ</a:t>
            </a:r>
            <a:endParaRPr kumimoji="0" lang="th-TH" sz="32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64520" y="2446660"/>
            <a:ext cx="17636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kern="0"/>
              <a:t>Cloud</a:t>
            </a:r>
            <a:endParaRPr kumimoji="0" lang="th-TH" sz="4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9" name="ลูกศรเชื่อมต่อแบบตรง 18"/>
          <p:cNvCxnSpPr/>
          <p:nvPr/>
        </p:nvCxnSpPr>
        <p:spPr>
          <a:xfrm>
            <a:off x="2339752" y="1444189"/>
            <a:ext cx="1296144" cy="799789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>
            <a:off x="2313360" y="2347338"/>
            <a:ext cx="860896" cy="358305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V="1">
            <a:off x="5322416" y="2904639"/>
            <a:ext cx="720080" cy="1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V="1">
            <a:off x="2313360" y="3480338"/>
            <a:ext cx="951160" cy="906518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 flipV="1">
            <a:off x="2339752" y="3140879"/>
            <a:ext cx="834504" cy="216349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564529" y="2369639"/>
            <a:ext cx="17636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kern="0">
                <a:solidFill>
                  <a:schemeClr val="bg1"/>
                </a:solidFill>
              </a:rPr>
              <a:t>Internet</a:t>
            </a:r>
            <a:endParaRPr kumimoji="0" lang="th-TH" sz="4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9641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861C4E-82CD-4CEC-9DF7-4E26C1DA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548680"/>
            <a:ext cx="9144000" cy="6464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220" y="0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เชื่อมต่อ </a:t>
            </a:r>
            <a:r>
              <a:rPr lang="en-US" sz="4800" b="1">
                <a:solidFill>
                  <a:schemeClr val="bg1"/>
                </a:solidFill>
              </a:rPr>
              <a:t>LED </a:t>
            </a:r>
            <a:r>
              <a:rPr lang="th-TH" sz="4800" b="1">
                <a:solidFill>
                  <a:schemeClr val="bg1"/>
                </a:solidFill>
              </a:rPr>
              <a:t>และ </a:t>
            </a:r>
            <a:r>
              <a:rPr lang="en-US" sz="4800" b="1">
                <a:solidFill>
                  <a:schemeClr val="bg1"/>
                </a:solidFill>
              </a:rPr>
              <a:t>Switch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6" name="สี่เหลี่ยมผืนผ้า 7">
            <a:extLst>
              <a:ext uri="{FF2B5EF4-FFF2-40B4-BE49-F238E27FC236}">
                <a16:creationId xmlns:a16="http://schemas.microsoft.com/office/drawing/2014/main" id="{E6041EDB-9DB7-4721-801B-741DD720278D}"/>
              </a:ext>
            </a:extLst>
          </p:cNvPr>
          <p:cNvSpPr/>
          <p:nvPr/>
        </p:nvSpPr>
        <p:spPr>
          <a:xfrm>
            <a:off x="4860032" y="1208946"/>
            <a:ext cx="6837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highlight>
                  <a:srgbClr val="FFFFFF"/>
                </a:highlight>
              </a:rPr>
              <a:t>D0</a:t>
            </a:r>
            <a:endParaRPr lang="th-TH" sz="4000">
              <a:solidFill>
                <a:srgbClr val="00B050"/>
              </a:solidFill>
            </a:endParaRPr>
          </a:p>
        </p:txBody>
      </p:sp>
      <p:sp>
        <p:nvSpPr>
          <p:cNvPr id="7" name="สี่เหลี่ยมผืนผ้า 7">
            <a:extLst>
              <a:ext uri="{FF2B5EF4-FFF2-40B4-BE49-F238E27FC236}">
                <a16:creationId xmlns:a16="http://schemas.microsoft.com/office/drawing/2014/main" id="{3A75E39B-548F-45EC-BBE0-1010486278FF}"/>
              </a:ext>
            </a:extLst>
          </p:cNvPr>
          <p:cNvSpPr/>
          <p:nvPr/>
        </p:nvSpPr>
        <p:spPr>
          <a:xfrm>
            <a:off x="5565426" y="1208946"/>
            <a:ext cx="6837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highlight>
                  <a:srgbClr val="FFFFFF"/>
                </a:highlight>
              </a:rPr>
              <a:t>D4</a:t>
            </a:r>
            <a:endParaRPr lang="th-TH" sz="4000">
              <a:solidFill>
                <a:srgbClr val="00B050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EA4C7F1C-DE69-4C16-8362-CB181EBFCF79}"/>
              </a:ext>
            </a:extLst>
          </p:cNvPr>
          <p:cNvSpPr/>
          <p:nvPr/>
        </p:nvSpPr>
        <p:spPr>
          <a:xfrm>
            <a:off x="7884368" y="2924944"/>
            <a:ext cx="6837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highlight>
                  <a:srgbClr val="FFFFFF"/>
                </a:highlight>
              </a:rPr>
              <a:t>D7</a:t>
            </a:r>
            <a:endParaRPr lang="th-TH" sz="4000">
              <a:solidFill>
                <a:srgbClr val="00B050"/>
              </a:solidFill>
            </a:endParaRPr>
          </a:p>
        </p:txBody>
      </p:sp>
      <p:sp>
        <p:nvSpPr>
          <p:cNvPr id="9" name="สี่เหลี่ยมผืนผ้า 7">
            <a:extLst>
              <a:ext uri="{FF2B5EF4-FFF2-40B4-BE49-F238E27FC236}">
                <a16:creationId xmlns:a16="http://schemas.microsoft.com/office/drawing/2014/main" id="{E38E6CD9-3249-450C-B33E-3B0C9F45DCD7}"/>
              </a:ext>
            </a:extLst>
          </p:cNvPr>
          <p:cNvSpPr/>
          <p:nvPr/>
        </p:nvSpPr>
        <p:spPr>
          <a:xfrm>
            <a:off x="6156176" y="1206941"/>
            <a:ext cx="6837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highlight>
                  <a:srgbClr val="FFFFFF"/>
                </a:highlight>
              </a:rPr>
              <a:t>D5</a:t>
            </a:r>
            <a:endParaRPr lang="th-TH" sz="4000">
              <a:solidFill>
                <a:srgbClr val="00B050"/>
              </a:solidFill>
            </a:endParaRPr>
          </a:p>
        </p:txBody>
      </p:sp>
      <p:sp>
        <p:nvSpPr>
          <p:cNvPr id="10" name="สี่เหลี่ยมผืนผ้า 7">
            <a:extLst>
              <a:ext uri="{FF2B5EF4-FFF2-40B4-BE49-F238E27FC236}">
                <a16:creationId xmlns:a16="http://schemas.microsoft.com/office/drawing/2014/main" id="{AEBD0C4F-5FB8-4243-8FCE-83610BA4AA3F}"/>
              </a:ext>
            </a:extLst>
          </p:cNvPr>
          <p:cNvSpPr/>
          <p:nvPr/>
        </p:nvSpPr>
        <p:spPr>
          <a:xfrm>
            <a:off x="6839927" y="2744596"/>
            <a:ext cx="6837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  <a:highlight>
                  <a:srgbClr val="FFFFFF"/>
                </a:highlight>
              </a:rPr>
              <a:t>D6</a:t>
            </a:r>
            <a:endParaRPr lang="th-TH" sz="40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545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124744"/>
            <a:ext cx="6336704" cy="5262979"/>
          </a:xfrm>
          <a:prstGeom prst="rect">
            <a:avLst/>
          </a:prstGeom>
          <a:ln w="19050">
            <a:noFill/>
            <a:prstDash val="sysDash"/>
          </a:ln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OUTPUT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D6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INPUT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digitalRead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D6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HIGH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452" y="-25737"/>
            <a:ext cx="7128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000" b="1">
                <a:solidFill>
                  <a:schemeClr val="bg1"/>
                </a:solidFill>
              </a:rPr>
              <a:t>ตัวอย่าง </a:t>
            </a:r>
            <a:r>
              <a:rPr lang="en-US" sz="6000" b="1">
                <a:solidFill>
                  <a:schemeClr val="bg1"/>
                </a:solidFill>
              </a:rPr>
              <a:t>digitalRead()</a:t>
            </a:r>
            <a:endParaRPr lang="th-TH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86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1040" y="0"/>
            <a:ext cx="7772400" cy="1012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b="1">
                <a:solidFill>
                  <a:schemeClr val="bg1"/>
                </a:solidFill>
                <a:latin typeface="+mn-lt"/>
                <a:cs typeface="+mn-cs"/>
              </a:rPr>
              <a:t>คำสั่งตรวจสอบเงื่อนไข </a:t>
            </a:r>
            <a:r>
              <a:rPr lang="en-US" b="1">
                <a:solidFill>
                  <a:schemeClr val="bg1"/>
                </a:solidFill>
                <a:latin typeface="+mn-lt"/>
                <a:cs typeface="+mn-cs"/>
              </a:rPr>
              <a:t>if-else </a:t>
            </a:r>
            <a:endParaRPr lang="en-US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6901" y="1124744"/>
            <a:ext cx="7855024" cy="500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+mj-ea"/>
              </a:rPr>
              <a:t>รูปแบบ</a:t>
            </a:r>
            <a:r>
              <a:rPr kumimoji="0" lang="th-TH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b="1">
                <a:ea typeface="+mj-ea"/>
              </a:rPr>
              <a:t>	</a:t>
            </a:r>
            <a:r>
              <a:rPr lang="en-US" sz="4000" b="1">
                <a:solidFill>
                  <a:srgbClr val="FF0000"/>
                </a:solidFill>
                <a:ea typeface="+mj-ea"/>
              </a:rPr>
              <a:t>if (</a:t>
            </a:r>
            <a:r>
              <a:rPr lang="th-TH" sz="4000" b="1" dirty="0">
                <a:solidFill>
                  <a:srgbClr val="FF0000"/>
                </a:solidFill>
                <a:ea typeface="+mj-ea"/>
              </a:rPr>
              <a:t>เงื่อนไข</a:t>
            </a:r>
            <a:r>
              <a:rPr lang="en-US" sz="4000" b="1" dirty="0">
                <a:solidFill>
                  <a:srgbClr val="FF0000"/>
                </a:solidFill>
                <a:ea typeface="+mj-ea"/>
              </a:rPr>
              <a:t>)</a:t>
            </a:r>
            <a:endParaRPr lang="en-US" sz="3600" b="1" dirty="0">
              <a:solidFill>
                <a:srgbClr val="FF0000"/>
              </a:solidFill>
              <a:ea typeface="+mj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</a:rPr>
              <a:t>	{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ea typeface="+mj-ea"/>
              </a:rPr>
              <a:t>		</a:t>
            </a:r>
            <a:r>
              <a:rPr lang="th-TH" sz="3600" b="1">
                <a:ea typeface="+mj-ea"/>
              </a:rPr>
              <a:t>คำสั่ง</a:t>
            </a:r>
            <a:r>
              <a:rPr lang="en-US" sz="3600" b="1">
                <a:ea typeface="+mj-ea"/>
              </a:rPr>
              <a:t>1 </a:t>
            </a:r>
            <a:r>
              <a:rPr lang="th-TH" sz="3600" b="1">
                <a:ea typeface="+mj-ea"/>
              </a:rPr>
              <a:t>ทำเมื่อเงื่อนไขเป็นจริง</a:t>
            </a:r>
            <a:r>
              <a:rPr lang="en-US" sz="3600" b="1">
                <a:ea typeface="+mj-ea"/>
              </a:rPr>
              <a:t>;</a:t>
            </a:r>
            <a:endParaRPr lang="en-US" sz="3600" b="1" dirty="0">
              <a:ea typeface="+mj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j-ea"/>
              </a:rPr>
              <a:t>	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</a:rPr>
              <a:t>}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rgbClr val="FF0000"/>
                </a:solidFill>
                <a:ea typeface="+mj-ea"/>
              </a:rPr>
              <a:t>	</a:t>
            </a:r>
            <a:r>
              <a:rPr lang="en-US" sz="4000" b="1">
                <a:solidFill>
                  <a:srgbClr val="FF0000"/>
                </a:solidFill>
                <a:ea typeface="+mj-ea"/>
              </a:rPr>
              <a:t>else</a:t>
            </a:r>
            <a:endParaRPr lang="en-US" sz="3600" b="1">
              <a:solidFill>
                <a:srgbClr val="FF0000"/>
              </a:solidFill>
              <a:ea typeface="+mj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</a:rPr>
              <a:t>	{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ea typeface="+mj-ea"/>
              </a:rPr>
              <a:t>		</a:t>
            </a:r>
            <a:r>
              <a:rPr lang="th-TH" sz="3600" b="1">
                <a:ea typeface="+mj-ea"/>
              </a:rPr>
              <a:t>คำสั่ง</a:t>
            </a:r>
            <a:r>
              <a:rPr lang="en-US" sz="3600" b="1">
                <a:ea typeface="+mj-ea"/>
              </a:rPr>
              <a:t>2</a:t>
            </a:r>
            <a:r>
              <a:rPr lang="th-TH" sz="3600" b="1">
                <a:ea typeface="+mj-ea"/>
              </a:rPr>
              <a:t> ทำเมื่อเงื่อนไขเป็นเท็จ</a:t>
            </a:r>
            <a:r>
              <a:rPr lang="en-US" sz="3600" b="1">
                <a:ea typeface="+mj-ea"/>
              </a:rPr>
              <a:t>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j-ea"/>
              </a:rPr>
              <a:t>	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</a:rPr>
              <a:t>}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9728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สวิตช์ กดติด/กดดับ</a:t>
            </a:r>
            <a:r>
              <a:rPr lang="en-US" sz="4800" b="1">
                <a:solidFill>
                  <a:schemeClr val="bg1"/>
                </a:solidFill>
              </a:rPr>
              <a:t> </a:t>
            </a:r>
            <a:r>
              <a:rPr lang="th-TH" sz="4800" b="1">
                <a:solidFill>
                  <a:schemeClr val="bg1"/>
                </a:solidFill>
              </a:rPr>
              <a:t>(ใช้ </a:t>
            </a:r>
            <a:r>
              <a:rPr lang="en-US" sz="4800" b="1">
                <a:solidFill>
                  <a:schemeClr val="bg1"/>
                </a:solidFill>
              </a:rPr>
              <a:t>Delay)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5" name="สี่เหลี่ยมผืนผ้า 3"/>
          <p:cNvSpPr/>
          <p:nvPr/>
        </p:nvSpPr>
        <p:spPr>
          <a:xfrm>
            <a:off x="539552" y="1268760"/>
            <a:ext cx="777686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boolean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</a:t>
            </a:r>
          </a:p>
          <a:p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D1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INPUT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OUTPUT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(!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digitalRead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D1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HIGH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;st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</a:t>
            </a:r>
          </a:p>
          <a:p>
            <a:r>
              <a:rPr lang="th-TH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;st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1;  </a:t>
            </a:r>
          </a:p>
          <a:p>
            <a:r>
              <a:rPr lang="th-TH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932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30138"/>
            <a:ext cx="7611938" cy="1012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6000" b="1">
                <a:solidFill>
                  <a:schemeClr val="bg1"/>
                </a:solidFill>
                <a:latin typeface="+mn-lt"/>
                <a:cs typeface="+mn-cs"/>
              </a:rPr>
              <a:t>คำสั่งตรวจสอบเงื่อนไข </a:t>
            </a:r>
            <a:r>
              <a:rPr lang="en-US" sz="6000" b="1">
                <a:solidFill>
                  <a:srgbClr val="FFFF00"/>
                </a:solidFill>
                <a:latin typeface="+mn-lt"/>
                <a:cs typeface="+mn-cs"/>
              </a:rPr>
              <a:t>while </a:t>
            </a:r>
            <a:endParaRPr lang="en-US" sz="6000" b="1" dirty="0">
              <a:solidFill>
                <a:srgbClr val="FFFF00"/>
              </a:solidFill>
              <a:latin typeface="+mn-lt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9552" y="1042963"/>
            <a:ext cx="7632848" cy="365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j-ea"/>
              </a:rPr>
              <a:t>รูปแบบ</a:t>
            </a:r>
            <a:r>
              <a:rPr kumimoji="0" lang="th-TH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ea typeface="+mj-ea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400" b="1" dirty="0">
                <a:solidFill>
                  <a:schemeClr val="accent6">
                    <a:lumMod val="75000"/>
                  </a:schemeClr>
                </a:solidFill>
                <a:ea typeface="+mj-ea"/>
              </a:rPr>
              <a:t>	</a:t>
            </a:r>
            <a:r>
              <a:rPr lang="en-US" sz="4400" b="1" dirty="0">
                <a:solidFill>
                  <a:srgbClr val="FF0000"/>
                </a:solidFill>
                <a:ea typeface="+mj-ea"/>
              </a:rPr>
              <a:t>while(</a:t>
            </a:r>
            <a:r>
              <a:rPr lang="th-TH" sz="4400" b="1" dirty="0">
                <a:solidFill>
                  <a:srgbClr val="FF0000"/>
                </a:solidFill>
                <a:ea typeface="+mj-ea"/>
              </a:rPr>
              <a:t>เงื่อนไข</a:t>
            </a:r>
            <a:r>
              <a:rPr lang="en-US" sz="4400" b="1" dirty="0">
                <a:solidFill>
                  <a:srgbClr val="FF0000"/>
                </a:solidFill>
                <a:ea typeface="+mj-ea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</a:rPr>
              <a:t>	{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ea typeface="+mj-ea"/>
              </a:rPr>
              <a:t>	</a:t>
            </a:r>
            <a:r>
              <a:rPr lang="en-US" sz="4400" b="1">
                <a:solidFill>
                  <a:schemeClr val="accent6">
                    <a:lumMod val="75000"/>
                  </a:schemeClr>
                </a:solidFill>
                <a:ea typeface="+mj-ea"/>
              </a:rPr>
              <a:t>	</a:t>
            </a:r>
            <a:r>
              <a:rPr lang="th-TH" sz="4400" b="1">
                <a:ea typeface="+mj-ea"/>
              </a:rPr>
              <a:t>ทำคำสั่งจนเงื่อนไขเป็นเท็จ</a:t>
            </a:r>
            <a:r>
              <a:rPr lang="en-US" sz="4400" b="1">
                <a:ea typeface="+mj-ea"/>
              </a:rPr>
              <a:t>;</a:t>
            </a:r>
            <a:endParaRPr lang="en-US" sz="4400" b="1" dirty="0">
              <a:ea typeface="+mj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ea typeface="+mj-ea"/>
              </a:rPr>
              <a:t>	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</a:rPr>
              <a:t>}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6005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7584" y="5712718"/>
            <a:ext cx="72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>
                <a:solidFill>
                  <a:srgbClr val="FF0000"/>
                </a:solidFill>
              </a:rPr>
              <a:t>while(1); // </a:t>
            </a:r>
            <a:r>
              <a:rPr lang="th-TH" sz="3200" b="1">
                <a:solidFill>
                  <a:srgbClr val="FF0000"/>
                </a:solidFill>
              </a:rPr>
              <a:t>โปรแกรมค้างที่บันทัดคำสั่งนี้ตลอดกาล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5536" y="1145282"/>
            <a:ext cx="3661023" cy="4464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7030A0"/>
                </a:solidFill>
                <a:ea typeface="+mj-ea"/>
              </a:rPr>
              <a:t>while(1)</a:t>
            </a:r>
            <a:endParaRPr lang="th-TH" sz="3200" b="1" dirty="0">
              <a:solidFill>
                <a:srgbClr val="7030A0"/>
              </a:solidFill>
              <a:ea typeface="+mj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7030A0"/>
                </a:solidFill>
                <a:ea typeface="+mj-ea"/>
              </a:rPr>
              <a:t>{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    </a:t>
            </a:r>
            <a:r>
              <a:rPr lang="th-TH" sz="3200" b="1">
                <a:solidFill>
                  <a:srgbClr val="7030A0"/>
                </a:solidFill>
                <a:ea typeface="+mj-ea"/>
              </a:rPr>
              <a:t>คำสั่ง</a:t>
            </a:r>
            <a:r>
              <a:rPr lang="th-TH" sz="3200" b="1" dirty="0">
                <a:solidFill>
                  <a:srgbClr val="7030A0"/>
                </a:solidFill>
                <a:ea typeface="+mj-ea"/>
              </a:rPr>
              <a:t>ที่ </a:t>
            </a:r>
            <a:r>
              <a:rPr lang="en-US" sz="3200" b="1" dirty="0">
                <a:solidFill>
                  <a:srgbClr val="7030A0"/>
                </a:solidFill>
                <a:ea typeface="+mj-ea"/>
              </a:rPr>
              <a:t>1;</a:t>
            </a:r>
            <a:r>
              <a:rPr lang="th-TH" sz="3200" b="1" dirty="0">
                <a:solidFill>
                  <a:srgbClr val="7030A0"/>
                </a:solidFill>
                <a:ea typeface="+mj-ea"/>
              </a:rPr>
              <a:t> </a:t>
            </a:r>
            <a:endParaRPr lang="en-US" sz="3200" b="1" dirty="0">
              <a:solidFill>
                <a:srgbClr val="7030A0"/>
              </a:solidFill>
              <a:ea typeface="+mj-ea"/>
            </a:endParaRPr>
          </a:p>
          <a:p>
            <a:pPr lvl="0">
              <a:spcBef>
                <a:spcPct val="0"/>
              </a:spcBef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    </a:t>
            </a:r>
            <a:r>
              <a:rPr lang="th-TH" sz="3200" b="1">
                <a:solidFill>
                  <a:srgbClr val="7030A0"/>
                </a:solidFill>
              </a:rPr>
              <a:t>คำสั่ง</a:t>
            </a:r>
            <a:r>
              <a:rPr lang="th-TH" sz="3200" b="1" dirty="0">
                <a:solidFill>
                  <a:srgbClr val="7030A0"/>
                </a:solidFill>
              </a:rPr>
              <a:t>ที่ </a:t>
            </a:r>
            <a:r>
              <a:rPr lang="en-US" sz="3200" b="1" dirty="0">
                <a:solidFill>
                  <a:srgbClr val="7030A0"/>
                </a:solidFill>
              </a:rPr>
              <a:t>2;</a:t>
            </a:r>
          </a:p>
          <a:p>
            <a:pPr lvl="0">
              <a:spcBef>
                <a:spcPct val="0"/>
              </a:spcBef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    if(</a:t>
            </a:r>
            <a:r>
              <a:rPr lang="th-TH" sz="3200" b="1" dirty="0">
                <a:solidFill>
                  <a:srgbClr val="7030A0"/>
                </a:solidFill>
                <a:ea typeface="+mj-ea"/>
              </a:rPr>
              <a:t>เงื่อนไขเป้าหมาย</a:t>
            </a:r>
            <a:r>
              <a:rPr lang="en-US" sz="3200" b="1" dirty="0">
                <a:solidFill>
                  <a:srgbClr val="7030A0"/>
                </a:solidFill>
                <a:ea typeface="+mj-ea"/>
              </a:rPr>
              <a:t>)</a:t>
            </a:r>
          </a:p>
          <a:p>
            <a:pPr lvl="0">
              <a:spcBef>
                <a:spcPct val="0"/>
              </a:spcBef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    {</a:t>
            </a:r>
            <a:endParaRPr lang="en-US" sz="3200" b="1" dirty="0">
              <a:solidFill>
                <a:srgbClr val="7030A0"/>
              </a:solidFill>
              <a:ea typeface="+mj-ea"/>
            </a:endParaRPr>
          </a:p>
          <a:p>
            <a:pPr lvl="0">
              <a:spcBef>
                <a:spcPct val="0"/>
              </a:spcBef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       break</a:t>
            </a:r>
            <a:r>
              <a:rPr lang="en-US" sz="3200" b="1" dirty="0">
                <a:solidFill>
                  <a:srgbClr val="7030A0"/>
                </a:solidFill>
                <a:ea typeface="+mj-ea"/>
              </a:rPr>
              <a:t>;</a:t>
            </a:r>
          </a:p>
          <a:p>
            <a:pPr lvl="0">
              <a:spcBef>
                <a:spcPct val="0"/>
              </a:spcBef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     }</a:t>
            </a:r>
            <a:endParaRPr lang="en-US" sz="3200" b="1" dirty="0">
              <a:solidFill>
                <a:srgbClr val="7030A0"/>
              </a:solidFill>
              <a:ea typeface="+mj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}</a:t>
            </a:r>
            <a:endParaRPr lang="en-US" sz="3200" b="1" dirty="0">
              <a:solidFill>
                <a:srgbClr val="7030A0"/>
              </a:solidFill>
              <a:ea typeface="+mj-e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00078" y="1433314"/>
            <a:ext cx="4752528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ea typeface="+mj-ea"/>
              </a:rPr>
              <a:t>ปกติโปรแกรมจะวนทำคำสั่ง1 และ 2 รวมถึงตรวจสอบเงื่อนไข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+mj-ea"/>
              </a:rPr>
              <a:t>if </a:t>
            </a: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ea typeface="+mj-ea"/>
              </a:rPr>
              <a:t>อย่างต่อเนื่อง จนกระทั่งพบว่า เงี่อนไขเป้าหมายเป็นจริง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+mj-ea"/>
              </a:rPr>
              <a:t> </a:t>
            </a: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ea typeface="+mj-ea"/>
              </a:rPr>
              <a:t>จึงจะ</a:t>
            </a:r>
            <a:r>
              <a:rPr lang="th-TH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หลุดออก</a:t>
            </a:r>
            <a:br>
              <a:rPr lang="en-US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</a:br>
            <a:r>
              <a:rPr lang="th-TH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จาก</a:t>
            </a: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ea typeface="+mj-ea"/>
              </a:rPr>
              <a:t>ลูป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+mj-ea"/>
              </a:rPr>
              <a:t>while </a:t>
            </a: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ea typeface="+mj-ea"/>
              </a:rPr>
              <a:t>ด้วยคำสั่ง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a typeface="+mj-ea"/>
              </a:rPr>
              <a:t> </a:t>
            </a:r>
            <a:r>
              <a:rPr lang="en-US" sz="3200" b="1" dirty="0">
                <a:solidFill>
                  <a:srgbClr val="FF0000"/>
                </a:solidFill>
                <a:ea typeface="+mj-ea"/>
              </a:rPr>
              <a:t>break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788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การใช้งาน </a:t>
            </a:r>
            <a:r>
              <a:rPr lang="en-US" sz="4800" b="1">
                <a:solidFill>
                  <a:schemeClr val="bg1"/>
                </a:solidFill>
              </a:rPr>
              <a:t>While </a:t>
            </a:r>
            <a:r>
              <a:rPr lang="th-TH" sz="4800" b="1">
                <a:solidFill>
                  <a:schemeClr val="bg1"/>
                </a:solidFill>
              </a:rPr>
              <a:t>หลุดออกด้วย </a:t>
            </a:r>
            <a:r>
              <a:rPr lang="en-US" sz="4800" b="1">
                <a:solidFill>
                  <a:schemeClr val="bg1"/>
                </a:solidFill>
              </a:rPr>
              <a:t>break</a:t>
            </a:r>
            <a:endParaRPr lang="th-TH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806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B71BE-DAC1-44E0-BE9C-CB64D417F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79"/>
          <a:stretch/>
        </p:blipFill>
        <p:spPr>
          <a:xfrm>
            <a:off x="4658961" y="1081771"/>
            <a:ext cx="4131470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สวิตช์ กดติด/กดดับ</a:t>
            </a:r>
            <a:r>
              <a:rPr lang="en-US" sz="4800" b="1">
                <a:solidFill>
                  <a:schemeClr val="bg1"/>
                </a:solidFill>
              </a:rPr>
              <a:t> </a:t>
            </a:r>
            <a:r>
              <a:rPr lang="th-TH" sz="4800" b="1">
                <a:solidFill>
                  <a:schemeClr val="bg1"/>
                </a:solidFill>
              </a:rPr>
              <a:t>(ใช้ </a:t>
            </a:r>
            <a:r>
              <a:rPr lang="en-US" sz="4800" b="1">
                <a:solidFill>
                  <a:schemeClr val="bg1"/>
                </a:solidFill>
              </a:rPr>
              <a:t>while)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5" name="สี่เหลี่ยมผืนผ้า 3"/>
          <p:cNvSpPr/>
          <p:nvPr/>
        </p:nvSpPr>
        <p:spPr>
          <a:xfrm>
            <a:off x="378263" y="1268760"/>
            <a:ext cx="5522119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boolean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</a:t>
            </a:r>
          </a:p>
          <a:p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D1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INPUT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OUTPUT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(!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digitalRead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D1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while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(!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digitalRead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D1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  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HIGH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;st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</a:t>
            </a:r>
          </a:p>
          <a:p>
            <a:r>
              <a:rPr lang="th-TH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;st</a:t>
            </a:r>
            <a:r>
              <a:rPr lang="en-US" sz="2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1;  </a:t>
            </a:r>
          </a:p>
          <a:p>
            <a:r>
              <a:rPr lang="th-TH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sz="2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0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5868144" y="-243408"/>
            <a:ext cx="1728192" cy="17281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B5D99-E171-4388-A743-0E801B74950F}"/>
              </a:ext>
            </a:extLst>
          </p:cNvPr>
          <p:cNvSpPr txBox="1"/>
          <p:nvPr/>
        </p:nvSpPr>
        <p:spPr>
          <a:xfrm>
            <a:off x="1475656" y="5877272"/>
            <a:ext cx="712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WDT </a:t>
            </a:r>
            <a:r>
              <a:rPr lang="th-TH" sz="3600" b="1">
                <a:solidFill>
                  <a:srgbClr val="FF0000"/>
                </a:solidFill>
              </a:rPr>
              <a:t>รีเซต เนื่องจากค้างที่ </a:t>
            </a:r>
            <a:r>
              <a:rPr lang="en-US" sz="3600" b="1">
                <a:solidFill>
                  <a:srgbClr val="FF0000"/>
                </a:solidFill>
              </a:rPr>
              <a:t>while </a:t>
            </a:r>
            <a:r>
              <a:rPr lang="th-TH" sz="3600" b="1">
                <a:solidFill>
                  <a:srgbClr val="FF0000"/>
                </a:solidFill>
              </a:rPr>
              <a:t>นาน</a:t>
            </a:r>
          </a:p>
        </p:txBody>
      </p:sp>
    </p:spTree>
    <p:extLst>
      <p:ext uri="{BB962C8B-B14F-4D97-AF65-F5344CB8AC3E}">
        <p14:creationId xmlns:p14="http://schemas.microsoft.com/office/powerpoint/2010/main" val="9854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218" y="116632"/>
            <a:ext cx="7783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การรับส่งข้อมูล </a:t>
            </a:r>
            <a:r>
              <a:rPr lang="en-US" sz="4800" b="1">
                <a:solidFill>
                  <a:srgbClr val="FFFF00"/>
                </a:solidFill>
              </a:rPr>
              <a:t>Serial</a:t>
            </a:r>
            <a:r>
              <a:rPr lang="en-US" sz="4800" b="1">
                <a:solidFill>
                  <a:schemeClr val="bg1"/>
                </a:solidFill>
              </a:rPr>
              <a:t> </a:t>
            </a:r>
            <a:r>
              <a:rPr lang="th-TH" sz="4800" b="1">
                <a:solidFill>
                  <a:schemeClr val="bg1"/>
                </a:solidFill>
              </a:rPr>
              <a:t>กับคอมพิวเตอร์</a:t>
            </a:r>
          </a:p>
        </p:txBody>
      </p:sp>
      <p:sp>
        <p:nvSpPr>
          <p:cNvPr id="5" name="Rectangle 4"/>
          <p:cNvSpPr/>
          <p:nvPr/>
        </p:nvSpPr>
        <p:spPr>
          <a:xfrm>
            <a:off x="536400" y="3557017"/>
            <a:ext cx="43236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>
                <a:solidFill>
                  <a:schemeClr val="accent4"/>
                </a:solidFill>
              </a:rPr>
              <a:t>Serial.print(78, BIN) gives "1001110"</a:t>
            </a:r>
          </a:p>
          <a:p>
            <a:pPr lvl="0">
              <a:spcBef>
                <a:spcPct val="0"/>
              </a:spcBef>
              <a:defRPr/>
            </a:pPr>
            <a:r>
              <a:rPr lang="en-US" sz="2400" b="1">
                <a:solidFill>
                  <a:schemeClr val="accent4"/>
                </a:solidFill>
              </a:rPr>
              <a:t>Serial.print(78, OCT) gives "116"</a:t>
            </a:r>
          </a:p>
          <a:p>
            <a:pPr lvl="0">
              <a:spcBef>
                <a:spcPct val="0"/>
              </a:spcBef>
              <a:defRPr/>
            </a:pPr>
            <a:r>
              <a:rPr lang="en-US" sz="2400" b="1">
                <a:solidFill>
                  <a:schemeClr val="accent4"/>
                </a:solidFill>
              </a:rPr>
              <a:t>Serial.print(78, DEC) gives "78"</a:t>
            </a:r>
          </a:p>
          <a:p>
            <a:pPr lvl="0">
              <a:spcBef>
                <a:spcPct val="0"/>
              </a:spcBef>
              <a:defRPr/>
            </a:pPr>
            <a:r>
              <a:rPr lang="en-US" sz="2400" b="1">
                <a:solidFill>
                  <a:schemeClr val="accent4"/>
                </a:solidFill>
              </a:rPr>
              <a:t>Serial.print(78, HEX) gives "4E"</a:t>
            </a:r>
          </a:p>
          <a:p>
            <a:pPr lvl="0">
              <a:spcBef>
                <a:spcPct val="0"/>
              </a:spcBef>
              <a:defRPr/>
            </a:pPr>
            <a:r>
              <a:rPr lang="en-US" sz="2400" b="1">
                <a:solidFill>
                  <a:schemeClr val="accent4"/>
                </a:solidFill>
              </a:rPr>
              <a:t>Serial.println(1.23456, 0) gives "1"</a:t>
            </a:r>
          </a:p>
          <a:p>
            <a:pPr lvl="0">
              <a:spcBef>
                <a:spcPct val="0"/>
              </a:spcBef>
              <a:defRPr/>
            </a:pPr>
            <a:r>
              <a:rPr lang="en-US" sz="2400" b="1">
                <a:solidFill>
                  <a:schemeClr val="accent4"/>
                </a:solidFill>
              </a:rPr>
              <a:t>Serial.println(1.23456, 2) gives "1.23"</a:t>
            </a:r>
          </a:p>
          <a:p>
            <a:pPr lvl="0">
              <a:spcBef>
                <a:spcPct val="0"/>
              </a:spcBef>
              <a:defRPr/>
            </a:pPr>
            <a:r>
              <a:rPr lang="en-US" sz="2400" b="1">
                <a:solidFill>
                  <a:schemeClr val="accent4"/>
                </a:solidFill>
              </a:rPr>
              <a:t>Serial.println(1.23456, 4) gives "1.2346"); 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5043" y="949911"/>
            <a:ext cx="3661023" cy="699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Serial.begin(</a:t>
            </a:r>
            <a:r>
              <a:rPr lang="en-US" sz="3200" b="1">
                <a:solidFill>
                  <a:srgbClr val="FF0000"/>
                </a:solidFill>
                <a:ea typeface="+mj-ea"/>
              </a:rPr>
              <a:t>BAUD</a:t>
            </a:r>
            <a:r>
              <a:rPr lang="en-US" sz="3200" b="1">
                <a:solidFill>
                  <a:srgbClr val="7030A0"/>
                </a:solidFill>
                <a:ea typeface="+mj-ea"/>
              </a:rPr>
              <a:t>)</a:t>
            </a:r>
            <a:endParaRPr lang="en-US" sz="3200" b="1" dirty="0">
              <a:solidFill>
                <a:srgbClr val="7030A0"/>
              </a:solidFill>
              <a:ea typeface="+mj-ea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20529" y="949911"/>
            <a:ext cx="4752528" cy="627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เริ่มต้นใช้งานการสื่อสาร</a:t>
            </a:r>
            <a:endParaRPr lang="en-US" sz="3200" b="1" dirty="0">
              <a:solidFill>
                <a:srgbClr val="FF0000"/>
              </a:solidFill>
              <a:ea typeface="+mj-e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0323" y="1346612"/>
            <a:ext cx="3744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>
                <a:solidFill>
                  <a:schemeClr val="accent4"/>
                </a:solidFill>
              </a:rPr>
              <a:t>BAUD </a:t>
            </a:r>
            <a:r>
              <a:rPr lang="th-TH" sz="2400" b="1">
                <a:solidFill>
                  <a:schemeClr val="accent4"/>
                </a:solidFill>
              </a:rPr>
              <a:t>คือบอดเรตที่ใช้ในการสื่อสาร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26468" y="1649453"/>
            <a:ext cx="3661023" cy="699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Serial.write(</a:t>
            </a:r>
            <a:r>
              <a:rPr lang="en-US" sz="3200" b="1">
                <a:solidFill>
                  <a:srgbClr val="FF0000"/>
                </a:solidFill>
                <a:ea typeface="+mj-ea"/>
              </a:rPr>
              <a:t>1Byte</a:t>
            </a:r>
            <a:r>
              <a:rPr lang="en-US" sz="3200" b="1">
                <a:solidFill>
                  <a:srgbClr val="7030A0"/>
                </a:solidFill>
                <a:ea typeface="+mj-ea"/>
              </a:rPr>
              <a:t>)</a:t>
            </a:r>
            <a:endParaRPr lang="en-US" sz="3200" b="1" dirty="0">
              <a:solidFill>
                <a:srgbClr val="7030A0"/>
              </a:solidFill>
              <a:ea typeface="+mj-ea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306787" y="1706975"/>
            <a:ext cx="4752528" cy="627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ส่งข้อมูล 1 ไบต์</a:t>
            </a:r>
            <a:r>
              <a:rPr lang="en-US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,</a:t>
            </a:r>
            <a:r>
              <a:rPr lang="th-TH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หรือข้อความง่ายๆ</a:t>
            </a:r>
            <a:endParaRPr lang="en-US" sz="3200" b="1" dirty="0">
              <a:solidFill>
                <a:srgbClr val="FF0000"/>
              </a:solidFill>
              <a:ea typeface="+mj-ea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66961" y="2245990"/>
            <a:ext cx="3661023" cy="699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Serial.print(</a:t>
            </a:r>
            <a:r>
              <a:rPr lang="en-US" sz="3200" b="1">
                <a:solidFill>
                  <a:srgbClr val="FF0000"/>
                </a:solidFill>
                <a:ea typeface="+mj-ea"/>
              </a:rPr>
              <a:t>Text</a:t>
            </a:r>
            <a:r>
              <a:rPr lang="en-US" sz="3200" b="1">
                <a:solidFill>
                  <a:srgbClr val="7030A0"/>
                </a:solidFill>
                <a:ea typeface="+mj-ea"/>
              </a:rPr>
              <a:t>)</a:t>
            </a:r>
            <a:endParaRPr lang="en-US" sz="3200" b="1" dirty="0">
              <a:solidFill>
                <a:srgbClr val="7030A0"/>
              </a:solidFill>
              <a:ea typeface="+mj-e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247280" y="2303512"/>
            <a:ext cx="4752528" cy="627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ส่งข้อความพร้อมพารามิเตอร์ต่างๆ </a:t>
            </a:r>
            <a:endParaRPr lang="en-US" sz="3200" b="1" dirty="0">
              <a:solidFill>
                <a:srgbClr val="FF0000"/>
              </a:solidFill>
              <a:ea typeface="+mj-ea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315247" y="3725673"/>
            <a:ext cx="3661023" cy="699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Serial.available()</a:t>
            </a:r>
            <a:endParaRPr lang="en-US" sz="3200" b="1" dirty="0">
              <a:solidFill>
                <a:srgbClr val="7030A0"/>
              </a:solidFill>
              <a:ea typeface="+mj-ea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256805" y="2852936"/>
            <a:ext cx="5717208" cy="704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ส่งข้อความพร้อมพารามิเตอร์ต่างๆ </a:t>
            </a:r>
            <a:r>
              <a:rPr lang="en-US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 </a:t>
            </a:r>
            <a:r>
              <a:rPr lang="th-TH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และขึ้นบรรทัดใหม่</a:t>
            </a:r>
            <a:endParaRPr lang="en-US" sz="3200" b="1" dirty="0">
              <a:solidFill>
                <a:srgbClr val="FF0000"/>
              </a:solidFill>
              <a:ea typeface="+mj-ea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E5F169E-7B0F-48A9-A3B6-6A347DCFF731}"/>
              </a:ext>
            </a:extLst>
          </p:cNvPr>
          <p:cNvSpPr txBox="1">
            <a:spLocks/>
          </p:cNvSpPr>
          <p:nvPr/>
        </p:nvSpPr>
        <p:spPr>
          <a:xfrm>
            <a:off x="5315247" y="4641159"/>
            <a:ext cx="3661023" cy="699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Serial.read()</a:t>
            </a:r>
            <a:endParaRPr lang="en-US" sz="3200" b="1" dirty="0">
              <a:solidFill>
                <a:srgbClr val="7030A0"/>
              </a:solidFill>
              <a:ea typeface="+mj-ea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61C076-79C1-419B-A0F1-D0FD90B6F956}"/>
              </a:ext>
            </a:extLst>
          </p:cNvPr>
          <p:cNvSpPr txBox="1">
            <a:spLocks/>
          </p:cNvSpPr>
          <p:nvPr/>
        </p:nvSpPr>
        <p:spPr>
          <a:xfrm>
            <a:off x="5315247" y="4190647"/>
            <a:ext cx="3369840" cy="704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ตรวจสอบว่ามีข้อมูลหรือไม่</a:t>
            </a:r>
            <a:endParaRPr lang="en-US" sz="3200" b="1" dirty="0">
              <a:solidFill>
                <a:srgbClr val="FF0000"/>
              </a:solidFill>
              <a:ea typeface="+mj-e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72C5018-B37F-44A6-822F-C4A9A55B799B}"/>
              </a:ext>
            </a:extLst>
          </p:cNvPr>
          <p:cNvSpPr txBox="1">
            <a:spLocks/>
          </p:cNvSpPr>
          <p:nvPr/>
        </p:nvSpPr>
        <p:spPr>
          <a:xfrm>
            <a:off x="5315247" y="5028708"/>
            <a:ext cx="3369840" cy="704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>
                <a:solidFill>
                  <a:schemeClr val="accent5">
                    <a:lumMod val="50000"/>
                  </a:schemeClr>
                </a:solidFill>
                <a:ea typeface="+mj-ea"/>
              </a:rPr>
              <a:t>อ่านข้อมูล</a:t>
            </a:r>
            <a:endParaRPr lang="en-US" sz="3200" b="1" dirty="0">
              <a:solidFill>
                <a:srgbClr val="FF0000"/>
              </a:solidFill>
              <a:ea typeface="+mj-ea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E51E2C-C67E-40B9-85E3-CE1F0EFC8213}"/>
              </a:ext>
            </a:extLst>
          </p:cNvPr>
          <p:cNvSpPr txBox="1">
            <a:spLocks/>
          </p:cNvSpPr>
          <p:nvPr/>
        </p:nvSpPr>
        <p:spPr>
          <a:xfrm>
            <a:off x="498622" y="2829744"/>
            <a:ext cx="3661023" cy="699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rgbClr val="7030A0"/>
                </a:solidFill>
                <a:ea typeface="+mj-ea"/>
              </a:rPr>
              <a:t>Serial.println()</a:t>
            </a:r>
            <a:endParaRPr lang="en-US" sz="3200" b="1" dirty="0">
              <a:solidFill>
                <a:srgbClr val="7030A0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58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4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5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สวิตช์ กดติด/กดดับ</a:t>
            </a:r>
            <a:r>
              <a:rPr lang="en-US" sz="4800" b="1">
                <a:solidFill>
                  <a:schemeClr val="bg1"/>
                </a:solidFill>
              </a:rPr>
              <a:t> </a:t>
            </a:r>
            <a:r>
              <a:rPr lang="th-TH" sz="4800" b="1">
                <a:solidFill>
                  <a:schemeClr val="bg1"/>
                </a:solidFill>
              </a:rPr>
              <a:t>(ใช้ </a:t>
            </a:r>
            <a:r>
              <a:rPr lang="en-US" sz="4800" b="1">
                <a:solidFill>
                  <a:schemeClr val="bg1"/>
                </a:solidFill>
              </a:rPr>
              <a:t>while)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5" name="สี่เหลี่ยมผืนผ้า 3"/>
          <p:cNvSpPr/>
          <p:nvPr/>
        </p:nvSpPr>
        <p:spPr>
          <a:xfrm>
            <a:off x="539552" y="948690"/>
            <a:ext cx="475252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st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0;</a:t>
            </a:r>
          </a:p>
          <a:p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>
                <a:solidFill>
                  <a:srgbClr val="00B05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Serial.begin(115200);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D5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INPUT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OUTPUT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>
                <a:solidFill>
                  <a:srgbClr val="00B05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Serial.println("Hello");</a:t>
            </a:r>
          </a:p>
          <a:p>
            <a:r>
              <a:rPr lang="th-TH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</a:p>
          <a:p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>
                <a:solidFill>
                  <a:srgbClr val="00B05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Serial.println("x");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delay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200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(!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D5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(!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D5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  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HIGH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;st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0;</a:t>
            </a:r>
          </a:p>
          <a:p>
            <a:r>
              <a:rPr lang="th-TH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   }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>
                <a:solidFill>
                  <a:srgbClr val="FF804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LOW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;st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1;  </a:t>
            </a:r>
          </a:p>
          <a:p>
            <a:r>
              <a:rPr lang="th-TH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   }</a:t>
            </a:r>
          </a:p>
          <a:p>
            <a:r>
              <a:rPr lang="th-TH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  }</a:t>
            </a:r>
          </a:p>
          <a:p>
            <a:r>
              <a:rPr lang="th-TH" sz="18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</a:rPr>
              <a:t>}</a:t>
            </a:r>
            <a:endParaRPr lang="th-TH" sz="1800" b="1">
              <a:latin typeface="Courier New" panose="02070309020205020404" pitchFamily="49" charset="0"/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5868144" y="-243408"/>
            <a:ext cx="1728192" cy="17281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370CF-6A64-470F-BAAE-7BDAC60D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1"/>
          <a:stretch/>
        </p:blipFill>
        <p:spPr>
          <a:xfrm>
            <a:off x="5292080" y="1484784"/>
            <a:ext cx="3851920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8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FFFF00"/>
                </a:solidFill>
              </a:rPr>
              <a:t>ทางแก้</a:t>
            </a:r>
            <a:r>
              <a:rPr lang="th-TH" sz="4800" b="1">
                <a:solidFill>
                  <a:schemeClr val="bg1"/>
                </a:solidFill>
              </a:rPr>
              <a:t>สวิตช์ กดติด/กดดับ</a:t>
            </a:r>
            <a:r>
              <a:rPr lang="en-US" sz="4800" b="1">
                <a:solidFill>
                  <a:schemeClr val="bg1"/>
                </a:solidFill>
              </a:rPr>
              <a:t> </a:t>
            </a:r>
            <a:r>
              <a:rPr lang="th-TH" sz="4800" b="1">
                <a:solidFill>
                  <a:schemeClr val="bg1"/>
                </a:solidFill>
              </a:rPr>
              <a:t>(ใช้ </a:t>
            </a:r>
            <a:r>
              <a:rPr lang="en-US" sz="4800" b="1">
                <a:solidFill>
                  <a:schemeClr val="bg1"/>
                </a:solidFill>
              </a:rPr>
              <a:t>while)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5" name="สี่เหลี่ยมผืนผ้า 3"/>
          <p:cNvSpPr/>
          <p:nvPr/>
        </p:nvSpPr>
        <p:spPr>
          <a:xfrm>
            <a:off x="539552" y="948690"/>
            <a:ext cx="597666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boolean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</a:t>
            </a:r>
          </a:p>
          <a:p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4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Serial.begin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115200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INPUT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OUTPUT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4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Serial.println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("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Hello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4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Serial.println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("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(!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digitalRead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while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(!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digitalRead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1800" b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delay(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800" b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HIGH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;st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</a:t>
            </a:r>
          </a:p>
          <a:p>
            <a:r>
              <a:rPr lang="th-TH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digitalWrite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;st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1;  </a:t>
            </a:r>
          </a:p>
          <a:p>
            <a:r>
              <a:rPr lang="th-TH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9C052A0-F6D8-44A2-A9A7-3457940A5C26}"/>
              </a:ext>
            </a:extLst>
          </p:cNvPr>
          <p:cNvSpPr/>
          <p:nvPr/>
        </p:nvSpPr>
        <p:spPr>
          <a:xfrm rot="2264972">
            <a:off x="5571360" y="2843139"/>
            <a:ext cx="288032" cy="936104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3CC60-EF48-48E4-A094-1DCCCC10307F}"/>
              </a:ext>
            </a:extLst>
          </p:cNvPr>
          <p:cNvSpPr txBox="1"/>
          <p:nvPr/>
        </p:nvSpPr>
        <p:spPr>
          <a:xfrm>
            <a:off x="5355887" y="2052867"/>
            <a:ext cx="1920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FF0000"/>
                </a:solidFill>
              </a:rPr>
              <a:t>เพิ่มคำสั่ง</a:t>
            </a:r>
          </a:p>
        </p:txBody>
      </p:sp>
    </p:spTree>
    <p:extLst>
      <p:ext uri="{BB962C8B-B14F-4D97-AF65-F5344CB8AC3E}">
        <p14:creationId xmlns:p14="http://schemas.microsoft.com/office/powerpoint/2010/main" val="218444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31540" y="3429000"/>
            <a:ext cx="8280920" cy="309634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h-TH" sz="4000" b="1">
                <a:solidFill>
                  <a:srgbClr val="00B050"/>
                </a:solidFill>
              </a:rPr>
              <a:t>1. สิ่งของ</a:t>
            </a:r>
            <a:r>
              <a:rPr lang="en-US" sz="4000" b="1">
                <a:solidFill>
                  <a:srgbClr val="00B050"/>
                </a:solidFill>
              </a:rPr>
              <a:t> (Thing)</a:t>
            </a:r>
            <a:endParaRPr lang="th-TH" sz="4000" b="1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h-TH" sz="4000" b="1">
                <a:solidFill>
                  <a:srgbClr val="00B050"/>
                </a:solidFill>
              </a:rPr>
              <a:t>2. ข้อมูล</a:t>
            </a:r>
            <a:endParaRPr lang="en-US" sz="4000" b="1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h-TH" sz="4000" b="1">
                <a:solidFill>
                  <a:srgbClr val="00B050"/>
                </a:solidFill>
              </a:rPr>
              <a:t>3. ระบบเชื่อมต่ออินเทอร์เน็ต (แบบมีสายหรือไร้สาย)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h-TH" sz="4000" b="1">
                <a:solidFill>
                  <a:srgbClr val="00B050"/>
                </a:solidFill>
              </a:rPr>
              <a:t>4. ตัวควบคุม, ตัวตรวจจับและอุปกรณ์ขับโหลด</a:t>
            </a:r>
          </a:p>
          <a:p>
            <a:pPr marL="0" indent="0">
              <a:spcBef>
                <a:spcPts val="0"/>
              </a:spcBef>
              <a:buNone/>
            </a:pPr>
            <a:r>
              <a:rPr lang="th-TH" sz="4000" b="1">
                <a:solidFill>
                  <a:srgbClr val="00B050"/>
                </a:solidFill>
              </a:rPr>
              <a:t>5. ระบบจัดการฐานข้อมูล </a:t>
            </a:r>
            <a:r>
              <a:rPr lang="en-US" sz="4000" b="1">
                <a:solidFill>
                  <a:srgbClr val="00B050"/>
                </a:solidFill>
              </a:rPr>
              <a:t>Cloud server</a:t>
            </a:r>
            <a:endParaRPr lang="th-TH" sz="4000" b="1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0"/>
            <a:ext cx="3818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ส่วนประกอบของ </a:t>
            </a:r>
            <a:r>
              <a:rPr lang="en-US" sz="4800" b="1">
                <a:solidFill>
                  <a:schemeClr val="bg1"/>
                </a:solidFill>
              </a:rPr>
              <a:t>IoT</a:t>
            </a:r>
            <a:endParaRPr lang="th-TH" sz="4800" b="1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968634"/>
            <a:ext cx="4945400" cy="3573796"/>
          </a:xfrm>
          <a:prstGeom prst="rect">
            <a:avLst/>
          </a:prstGeom>
          <a:noFill/>
          <a:ln w="38100">
            <a:noFill/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23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ฟังก์ชั่น </a:t>
            </a:r>
            <a:r>
              <a:rPr lang="en-US" sz="4800" b="1">
                <a:solidFill>
                  <a:schemeClr val="bg1"/>
                </a:solidFill>
              </a:rPr>
              <a:t>millis()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0852" y="1124744"/>
            <a:ext cx="8095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>
                <a:solidFill>
                  <a:srgbClr val="00B050"/>
                </a:solidFill>
              </a:rPr>
              <a:t>millis</a:t>
            </a:r>
            <a:r>
              <a:rPr lang="en-US" sz="3600" b="1"/>
              <a:t> </a:t>
            </a:r>
            <a:r>
              <a:rPr lang="th-TH" sz="3600" b="1"/>
              <a:t>จะเพิ่มค่าขึ้นทีละ 1 ทุก ๆ 1 มิลลิวินาที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580852" y="2204864"/>
            <a:ext cx="8095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>
                <a:solidFill>
                  <a:srgbClr val="00B050"/>
                </a:solidFill>
              </a:rPr>
              <a:t>millis </a:t>
            </a:r>
            <a:r>
              <a:rPr lang="th-TH" sz="3600" b="1"/>
              <a:t>จะทำงานอยู่เบื้องหลังด้วย </a:t>
            </a:r>
            <a:r>
              <a:rPr lang="en-US" sz="3600" b="1"/>
              <a:t>Interrupt Timer</a:t>
            </a:r>
            <a:endParaRPr lang="en-US" sz="3600" b="1" dirty="0"/>
          </a:p>
        </p:txBody>
      </p:sp>
      <p:sp>
        <p:nvSpPr>
          <p:cNvPr id="7" name="Rectangle 6"/>
          <p:cNvSpPr/>
          <p:nvPr/>
        </p:nvSpPr>
        <p:spPr>
          <a:xfrm>
            <a:off x="580852" y="3212976"/>
            <a:ext cx="8095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>
                <a:solidFill>
                  <a:srgbClr val="00B050"/>
                </a:solidFill>
              </a:rPr>
              <a:t>millis</a:t>
            </a:r>
            <a:r>
              <a:rPr lang="en-US" sz="3600" b="1"/>
              <a:t> </a:t>
            </a:r>
            <a:r>
              <a:rPr lang="th-TH" sz="3600" b="1"/>
              <a:t>ใช้ตัวแปร </a:t>
            </a:r>
            <a:r>
              <a:rPr lang="en-US" sz="3600" b="1"/>
              <a:t>Long </a:t>
            </a:r>
            <a:r>
              <a:rPr lang="th-TH" sz="3600" b="1"/>
              <a:t>ในการเก็บค่า (4 ไบต์) </a:t>
            </a:r>
            <a:endParaRPr lang="en-US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1907704" y="4154210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th-TH" sz="3600" b="1">
                <a:solidFill>
                  <a:srgbClr val="00B050"/>
                </a:solidFill>
              </a:rPr>
              <a:t>4,294,967,296</a:t>
            </a:r>
            <a:r>
              <a:rPr lang="th-TH" sz="3600" b="1"/>
              <a:t> </a:t>
            </a:r>
            <a:r>
              <a:rPr lang="en-US" sz="3600" b="1"/>
              <a:t> </a:t>
            </a:r>
            <a:r>
              <a:rPr lang="th-TH" sz="3600" b="1"/>
              <a:t>มิลลิวินาที ก่อนเคลียร์เป็น 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40965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542379" y="980728"/>
            <a:ext cx="6534472" cy="56323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interval1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interval2;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bool S1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S3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</a:t>
            </a:r>
          </a:p>
          <a:p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OUTPUT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pinMode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D5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OUTPUT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interval1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millis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interval2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millis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millis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()&gt;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interval1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350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interval1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millis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{digitalWrite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HIGH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;S1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{digitalWrite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D4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;S1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1;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millis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()&gt;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interval2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400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interval2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millis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{digitalWrite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D5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HIGH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;S2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0;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{digitalWrite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D5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;S2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1;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ตัวอย่างการใช้ </a:t>
            </a:r>
            <a:r>
              <a:rPr lang="en-US" sz="4800" b="1">
                <a:solidFill>
                  <a:schemeClr val="bg1"/>
                </a:solidFill>
              </a:rPr>
              <a:t>millis()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2C145-9693-40B2-A003-9DA3B67293E8}"/>
              </a:ext>
            </a:extLst>
          </p:cNvPr>
          <p:cNvSpPr txBox="1"/>
          <p:nvPr/>
        </p:nvSpPr>
        <p:spPr>
          <a:xfrm>
            <a:off x="4595978" y="1429325"/>
            <a:ext cx="4218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FF0000"/>
                </a:solidFill>
              </a:rPr>
              <a:t>ไฟกะพริบไม่พร้อมกัน</a:t>
            </a:r>
          </a:p>
        </p:txBody>
      </p:sp>
    </p:spTree>
    <p:extLst>
      <p:ext uri="{BB962C8B-B14F-4D97-AF65-F5344CB8AC3E}">
        <p14:creationId xmlns:p14="http://schemas.microsoft.com/office/powerpoint/2010/main" val="3231189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666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จอแสดงผล </a:t>
            </a:r>
            <a:r>
              <a:rPr lang="en-US" sz="4800" b="1">
                <a:solidFill>
                  <a:schemeClr val="bg1"/>
                </a:solidFill>
              </a:rPr>
              <a:t>OLED</a:t>
            </a:r>
            <a:r>
              <a:rPr lang="th-TH" sz="4800" b="1">
                <a:solidFill>
                  <a:schemeClr val="bg1"/>
                </a:solidFill>
              </a:rPr>
              <a:t> </a:t>
            </a:r>
            <a:r>
              <a:rPr lang="en-US" sz="4800" b="1">
                <a:solidFill>
                  <a:schemeClr val="bg1"/>
                </a:solidFill>
              </a:rPr>
              <a:t>128x64 </a:t>
            </a:r>
            <a:r>
              <a:rPr lang="th-TH" sz="4800" b="1">
                <a:solidFill>
                  <a:schemeClr val="bg1"/>
                </a:solidFill>
              </a:rPr>
              <a:t>จุด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67544" y="2422922"/>
            <a:ext cx="62646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>
                <a:solidFill>
                  <a:schemeClr val="accent5">
                    <a:lumMod val="75000"/>
                  </a:schemeClr>
                </a:solidFill>
              </a:rPr>
              <a:t>จอแสดงผล 0.96 นิ้ว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>
                <a:solidFill>
                  <a:schemeClr val="accent5">
                    <a:lumMod val="75000"/>
                  </a:schemeClr>
                </a:solidFill>
              </a:rPr>
              <a:t>ใช้ชิปเบอร์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SSD1306 </a:t>
            </a:r>
            <a:endParaRPr lang="th-TH" sz="3600" b="1">
              <a:solidFill>
                <a:schemeClr val="accent5">
                  <a:lumMod val="7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>
                <a:solidFill>
                  <a:schemeClr val="accent5">
                    <a:lumMod val="75000"/>
                  </a:schemeClr>
                </a:solidFill>
              </a:rPr>
              <a:t>ความละเอียด 128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x 64 </a:t>
            </a:r>
            <a:r>
              <a:rPr lang="th-TH" sz="3600" b="1">
                <a:solidFill>
                  <a:schemeClr val="accent5">
                    <a:lumMod val="75000"/>
                  </a:schemeClr>
                </a:solidFill>
              </a:rPr>
              <a:t>จุด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>
                <a:solidFill>
                  <a:schemeClr val="accent5">
                    <a:lumMod val="75000"/>
                  </a:schemeClr>
                </a:solidFill>
              </a:rPr>
              <a:t>ให้แสงสีขาวหรือฟ้า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>
                <a:solidFill>
                  <a:schemeClr val="accent5">
                    <a:lumMod val="75000"/>
                  </a:schemeClr>
                </a:solidFill>
              </a:rPr>
              <a:t>ติดต่อผ่านระบบบัส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I2C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>
                <a:solidFill>
                  <a:schemeClr val="accent5">
                    <a:lumMod val="75000"/>
                  </a:schemeClr>
                </a:solidFill>
              </a:rPr>
              <a:t>ไฟเลี้ยง +3.3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V 20mA </a:t>
            </a:r>
            <a:endParaRPr lang="th-TH" sz="3600" b="1">
              <a:solidFill>
                <a:schemeClr val="accent5">
                  <a:lumMod val="7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>
                <a:solidFill>
                  <a:schemeClr val="accent5">
                    <a:lumMod val="75000"/>
                  </a:schemeClr>
                </a:solidFill>
              </a:rPr>
              <a:t>มีวงจรทวีแรงดัน +4.5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V </a:t>
            </a:r>
            <a:r>
              <a:rPr lang="th-TH" sz="3600" b="1">
                <a:solidFill>
                  <a:schemeClr val="accent5">
                    <a:lumMod val="75000"/>
                  </a:schemeClr>
                </a:solidFill>
              </a:rPr>
              <a:t>เพื่อขับ 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</a:rPr>
              <a:t>LED</a:t>
            </a:r>
            <a:endParaRPr lang="th-TH" sz="3600" b="1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63684-611B-477A-87DF-643472DB74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12531" r="15902" b="46483"/>
          <a:stretch/>
        </p:blipFill>
        <p:spPr>
          <a:xfrm>
            <a:off x="4860032" y="1052736"/>
            <a:ext cx="3960440" cy="343933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977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66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1. </a:t>
            </a:r>
            <a:r>
              <a:rPr lang="th-TH" sz="4800" b="1">
                <a:solidFill>
                  <a:schemeClr val="bg1"/>
                </a:solidFill>
              </a:rPr>
              <a:t>ผนวกไลบรารี่เพื่อติดต่อ </a:t>
            </a:r>
            <a:r>
              <a:rPr lang="en-US" sz="4800" b="1">
                <a:solidFill>
                  <a:schemeClr val="bg1"/>
                </a:solidFill>
              </a:rPr>
              <a:t>GLCD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7527" y="5733256"/>
            <a:ext cx="8259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>
                <a:solidFill>
                  <a:srgbClr val="00B050"/>
                </a:solidFill>
              </a:rPr>
              <a:t>เชื่อมต่อ </a:t>
            </a:r>
            <a:r>
              <a:rPr lang="en-US" sz="4000" b="1">
                <a:solidFill>
                  <a:srgbClr val="00B050"/>
                </a:solidFill>
              </a:rPr>
              <a:t>Internet </a:t>
            </a:r>
            <a:r>
              <a:rPr lang="th-TH" sz="4000" b="1">
                <a:solidFill>
                  <a:srgbClr val="00B050"/>
                </a:solidFill>
              </a:rPr>
              <a:t>แล้วเข้าที่ </a:t>
            </a:r>
            <a:r>
              <a:rPr lang="en-US" sz="4000" b="1">
                <a:solidFill>
                  <a:srgbClr val="00B050"/>
                </a:solidFill>
              </a:rPr>
              <a:t>Manage Libraries...</a:t>
            </a:r>
            <a:endParaRPr lang="th-TH" sz="4000" b="1"/>
          </a:p>
        </p:txBody>
      </p:sp>
      <p:sp>
        <p:nvSpPr>
          <p:cNvPr id="7" name="Rectangle 5"/>
          <p:cNvSpPr/>
          <p:nvPr/>
        </p:nvSpPr>
        <p:spPr>
          <a:xfrm>
            <a:off x="577526" y="899180"/>
            <a:ext cx="8259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7030A0"/>
                </a:solidFill>
              </a:rPr>
              <a:t>Adafruit_GFX.h </a:t>
            </a:r>
            <a:endParaRPr lang="th-TH" sz="4000" b="1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4FF4AF-C1F6-437B-B997-ACBA725FB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6" y="1645865"/>
            <a:ext cx="6980851" cy="394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064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634" y="44624"/>
            <a:ext cx="8142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Library Manager </a:t>
            </a:r>
            <a:r>
              <a:rPr lang="th-TH" sz="4800" b="1">
                <a:solidFill>
                  <a:schemeClr val="bg1"/>
                </a:solidFill>
              </a:rPr>
              <a:t>ค้นหา </a:t>
            </a:r>
            <a:r>
              <a:rPr lang="en-US" sz="4800" b="1">
                <a:solidFill>
                  <a:srgbClr val="FFFF00"/>
                </a:solidFill>
              </a:rPr>
              <a:t>Adafruit_GFX.h </a:t>
            </a:r>
            <a:endParaRPr lang="th-TH" sz="4800" b="1">
              <a:solidFill>
                <a:srgbClr val="FFFF00"/>
              </a:solidFill>
            </a:endParaRPr>
          </a:p>
          <a:p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323528" y="5271784"/>
            <a:ext cx="86827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>
                <a:solidFill>
                  <a:srgbClr val="00B050"/>
                </a:solidFill>
              </a:rPr>
              <a:t>พิมพ์ค้นหา </a:t>
            </a:r>
            <a:r>
              <a:rPr lang="en-US" sz="4000" b="1">
                <a:solidFill>
                  <a:srgbClr val="00B050"/>
                </a:solidFill>
              </a:rPr>
              <a:t>Adafruit GFX  (</a:t>
            </a:r>
            <a:r>
              <a:rPr lang="th-TH" sz="4000" b="1">
                <a:solidFill>
                  <a:srgbClr val="00B050"/>
                </a:solidFill>
              </a:rPr>
              <a:t>ถ้าติดตั้งจาก </a:t>
            </a:r>
            <a:r>
              <a:rPr lang="en-US" sz="4000" b="1">
                <a:solidFill>
                  <a:srgbClr val="00B050"/>
                </a:solidFill>
              </a:rPr>
              <a:t>inex </a:t>
            </a:r>
            <a:r>
              <a:rPr lang="th-TH" sz="4000" b="1">
                <a:solidFill>
                  <a:srgbClr val="00B050"/>
                </a:solidFill>
              </a:rPr>
              <a:t>จะมีอยู่แล้ว)</a:t>
            </a:r>
            <a:endParaRPr lang="th-TH" sz="40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3BCB6-16BA-4056-AE21-26F6127A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485714" cy="4219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30224B-6F09-4A95-81FF-A532B4BB1775}"/>
              </a:ext>
            </a:extLst>
          </p:cNvPr>
          <p:cNvSpPr/>
          <p:nvPr/>
        </p:nvSpPr>
        <p:spPr>
          <a:xfrm>
            <a:off x="323528" y="5925953"/>
            <a:ext cx="86827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</a:rPr>
              <a:t> </a:t>
            </a:r>
            <a:r>
              <a:rPr lang="th-TH" sz="4000" b="1">
                <a:solidFill>
                  <a:srgbClr val="00B050"/>
                </a:solidFill>
              </a:rPr>
              <a:t>ถ้าไม่มีให้กด </a:t>
            </a:r>
            <a:r>
              <a:rPr lang="en-US" sz="4000" b="1">
                <a:solidFill>
                  <a:srgbClr val="00B050"/>
                </a:solidFill>
              </a:rPr>
              <a:t>Install </a:t>
            </a:r>
            <a:r>
              <a:rPr lang="th-TH" sz="4000" b="1">
                <a:solidFill>
                  <a:srgbClr val="00B050"/>
                </a:solidFill>
              </a:rPr>
              <a:t>เพื่อติดตั้ง</a:t>
            </a:r>
            <a:endParaRPr lang="th-TH" sz="40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D9ECA4-56E4-4D1C-AD97-2A6041A66C94}"/>
              </a:ext>
            </a:extLst>
          </p:cNvPr>
          <p:cNvSpPr/>
          <p:nvPr/>
        </p:nvSpPr>
        <p:spPr>
          <a:xfrm>
            <a:off x="614678" y="1614284"/>
            <a:ext cx="7554604" cy="1094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45844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77539" y="116632"/>
            <a:ext cx="8352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ไฟล์ไลบรารี่ </a:t>
            </a:r>
            <a:r>
              <a:rPr lang="en-US" sz="4800" b="1">
                <a:solidFill>
                  <a:schemeClr val="bg1"/>
                </a:solidFill>
              </a:rPr>
              <a:t>Adafruit_SSD1306</a:t>
            </a:r>
            <a:r>
              <a:rPr lang="th-TH" sz="4800" b="1">
                <a:solidFill>
                  <a:schemeClr val="bg1"/>
                </a:solidFill>
              </a:rPr>
              <a:t>.</a:t>
            </a:r>
            <a:r>
              <a:rPr lang="en-US" sz="4800" b="1">
                <a:solidFill>
                  <a:schemeClr val="bg1"/>
                </a:solidFill>
              </a:rPr>
              <a:t>h</a:t>
            </a:r>
            <a:endParaRPr lang="th-TH" sz="48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935FA-7986-4AD9-9B38-6A2B8E4F5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913"/>
          <a:stretch/>
        </p:blipFill>
        <p:spPr>
          <a:xfrm>
            <a:off x="511144" y="1124743"/>
            <a:ext cx="8093303" cy="3744417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F9800ACC-2CBD-42F0-A58E-100AA7525346}"/>
              </a:ext>
            </a:extLst>
          </p:cNvPr>
          <p:cNvSpPr/>
          <p:nvPr/>
        </p:nvSpPr>
        <p:spPr>
          <a:xfrm>
            <a:off x="323528" y="5098963"/>
            <a:ext cx="86827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>
                <a:solidFill>
                  <a:srgbClr val="00B050"/>
                </a:solidFill>
              </a:rPr>
              <a:t>พิมพ์ค้นหา </a:t>
            </a:r>
            <a:r>
              <a:rPr lang="en-US" sz="4000" b="1">
                <a:solidFill>
                  <a:srgbClr val="00B050"/>
                </a:solidFill>
              </a:rPr>
              <a:t>Adafruit SSD  (</a:t>
            </a:r>
            <a:r>
              <a:rPr lang="th-TH" sz="4000" b="1">
                <a:solidFill>
                  <a:srgbClr val="00B050"/>
                </a:solidFill>
              </a:rPr>
              <a:t>ถ้าติดตั้งจาก </a:t>
            </a:r>
            <a:r>
              <a:rPr lang="en-US" sz="4000" b="1">
                <a:solidFill>
                  <a:srgbClr val="00B050"/>
                </a:solidFill>
              </a:rPr>
              <a:t>inex </a:t>
            </a:r>
            <a:r>
              <a:rPr lang="th-TH" sz="4000" b="1">
                <a:solidFill>
                  <a:srgbClr val="00B050"/>
                </a:solidFill>
              </a:rPr>
              <a:t>จะมีอยู่แล้ว)</a:t>
            </a:r>
            <a:endParaRPr lang="th-TH" sz="40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CAF312-6C53-45F4-B811-C75A11B1504B}"/>
              </a:ext>
            </a:extLst>
          </p:cNvPr>
          <p:cNvSpPr/>
          <p:nvPr/>
        </p:nvSpPr>
        <p:spPr>
          <a:xfrm>
            <a:off x="216429" y="5806849"/>
            <a:ext cx="86827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B050"/>
                </a:solidFill>
              </a:rPr>
              <a:t> </a:t>
            </a:r>
            <a:r>
              <a:rPr lang="th-TH" sz="4000" b="1">
                <a:solidFill>
                  <a:srgbClr val="00B050"/>
                </a:solidFill>
              </a:rPr>
              <a:t>ถ้าไม่มีให้กด </a:t>
            </a:r>
            <a:r>
              <a:rPr lang="en-US" sz="4000" b="1">
                <a:solidFill>
                  <a:srgbClr val="00B050"/>
                </a:solidFill>
              </a:rPr>
              <a:t>Install </a:t>
            </a:r>
            <a:r>
              <a:rPr lang="th-TH" sz="4000" b="1">
                <a:solidFill>
                  <a:srgbClr val="00B050"/>
                </a:solidFill>
              </a:rPr>
              <a:t>เพื่อติดตั้ง</a:t>
            </a:r>
            <a:endParaRPr lang="th-TH" sz="40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1DBA7-D66E-4880-86A2-FC197CD5A500}"/>
              </a:ext>
            </a:extLst>
          </p:cNvPr>
          <p:cNvSpPr/>
          <p:nvPr/>
        </p:nvSpPr>
        <p:spPr>
          <a:xfrm>
            <a:off x="395536" y="1759036"/>
            <a:ext cx="8093303" cy="1021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71095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51520" y="116632"/>
            <a:ext cx="8352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ฟังก์ชั่นใช้งาน </a:t>
            </a:r>
            <a:r>
              <a:rPr lang="en-US" sz="4800" b="1">
                <a:solidFill>
                  <a:schemeClr val="bg1"/>
                </a:solidFill>
              </a:rPr>
              <a:t>OLED</a:t>
            </a:r>
            <a:endParaRPr lang="th-TH" sz="4800">
              <a:solidFill>
                <a:schemeClr val="bg1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9552" y="1189524"/>
            <a:ext cx="4896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OLED.begin(MODE,ADDR)</a:t>
            </a:r>
            <a:endParaRPr lang="th-TH">
              <a:solidFill>
                <a:srgbClr val="7030A0"/>
              </a:solidFill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148064" y="1127969"/>
            <a:ext cx="489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กำหนดค่าเตรียมความพร้อม</a:t>
            </a:r>
            <a:endParaRPr lang="th-TH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39552" y="1761788"/>
            <a:ext cx="7920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MODE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ชิปที่ใช้เลือกเป็น </a:t>
            </a:r>
            <a:r>
              <a:rPr lang="en-US" sz="3200" b="1">
                <a:solidFill>
                  <a:schemeClr val="accent2">
                    <a:lumMod val="75000"/>
                  </a:schemeClr>
                </a:solidFill>
              </a:rPr>
              <a:t>SSD1306_SWITCHCAPVCC</a:t>
            </a:r>
            <a:endParaRPr lang="th-TH" sz="3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539552" y="2346563"/>
            <a:ext cx="7920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ADDR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แอดเดรสของโมดูล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OLED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ตัวนี้คือ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0x3C</a:t>
            </a:r>
            <a:endParaRPr lang="th-TH" sz="32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ตัวเชื่อมต่อตรง 9"/>
          <p:cNvCxnSpPr/>
          <p:nvPr/>
        </p:nvCxnSpPr>
        <p:spPr>
          <a:xfrm>
            <a:off x="323528" y="3068960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สี่เหลี่ยมผืนผ้า 10"/>
          <p:cNvSpPr/>
          <p:nvPr/>
        </p:nvSpPr>
        <p:spPr>
          <a:xfrm>
            <a:off x="555204" y="3081131"/>
            <a:ext cx="4896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clearDisplay()</a:t>
            </a:r>
            <a:endParaRPr lang="th-TH">
              <a:solidFill>
                <a:srgbClr val="7030A0"/>
              </a:solidFill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3923928" y="3019576"/>
            <a:ext cx="489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เคลียร์หน้าจอ</a:t>
            </a:r>
            <a:endParaRPr lang="th-TH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539552" y="3735306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setCursor(x,y)</a:t>
            </a:r>
            <a:endParaRPr lang="th-TH">
              <a:solidFill>
                <a:srgbClr val="7030A0"/>
              </a:solidFill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2915816" y="3741973"/>
            <a:ext cx="489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ระบุตำแหน่งพิกัด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X,Y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ที่จะแสดง</a:t>
            </a:r>
            <a:endParaRPr lang="th-TH" sz="320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ตัวเชื่อมต่อตรง 14"/>
          <p:cNvCxnSpPr/>
          <p:nvPr/>
        </p:nvCxnSpPr>
        <p:spPr>
          <a:xfrm>
            <a:off x="323528" y="3641744"/>
            <a:ext cx="8496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สี่เหลี่ยมผืนผ้า 15"/>
          <p:cNvSpPr/>
          <p:nvPr/>
        </p:nvSpPr>
        <p:spPr>
          <a:xfrm>
            <a:off x="611560" y="4452628"/>
            <a:ext cx="7920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X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พิกัดแนวนอน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0-127</a:t>
            </a:r>
            <a:endParaRPr lang="th-TH" sz="3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611560" y="5008776"/>
            <a:ext cx="7920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Y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พิกัดแนวตั้ง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0-63</a:t>
            </a:r>
            <a:endParaRPr lang="th-TH" sz="32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845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51520" y="116632"/>
            <a:ext cx="8352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ฟังก์ชั่นใช้งาน </a:t>
            </a:r>
            <a:r>
              <a:rPr lang="en-US" sz="4800" b="1">
                <a:solidFill>
                  <a:schemeClr val="bg1"/>
                </a:solidFill>
              </a:rPr>
              <a:t>OLED</a:t>
            </a:r>
            <a:endParaRPr lang="th-TH" sz="4800">
              <a:solidFill>
                <a:schemeClr val="bg1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98004" y="1052736"/>
            <a:ext cx="4896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setTextSize(s)</a:t>
            </a:r>
            <a:endParaRPr lang="th-TH">
              <a:solidFill>
                <a:srgbClr val="7030A0"/>
              </a:solidFill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2555776" y="1052736"/>
            <a:ext cx="489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กำหนดขนาดตัวอักษร</a:t>
            </a:r>
            <a:endParaRPr lang="th-TH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81572" y="1602735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7030A0"/>
                </a:solidFill>
              </a:rPr>
              <a:t>S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2400" b="1">
                <a:solidFill>
                  <a:schemeClr val="accent6">
                    <a:lumMod val="75000"/>
                  </a:schemeClr>
                </a:solidFill>
              </a:rPr>
              <a:t>ขนาดตัวอักษรเป็นจำนวนเท่า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1,2,3 </a:t>
            </a:r>
            <a:endParaRPr lang="th-TH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181572" y="2187510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>
                <a:solidFill>
                  <a:schemeClr val="accent6">
                    <a:lumMod val="75000"/>
                  </a:schemeClr>
                </a:solidFill>
              </a:rPr>
              <a:t>กำหนดขนาด 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th-TH" sz="24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2400" b="1">
                <a:solidFill>
                  <a:schemeClr val="accent6">
                    <a:lumMod val="75000"/>
                  </a:schemeClr>
                </a:solidFill>
              </a:rPr>
              <a:t>ใช้พื้นที่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6x8 </a:t>
            </a:r>
            <a:r>
              <a:rPr lang="th-TH" sz="2400" b="1">
                <a:solidFill>
                  <a:schemeClr val="accent6">
                    <a:lumMod val="75000"/>
                  </a:schemeClr>
                </a:solidFill>
              </a:rPr>
              <a:t>พิกเซล</a:t>
            </a:r>
            <a:endParaRPr lang="th-TH" sz="24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ตัวเชื่อมต่อตรง 9"/>
          <p:cNvCxnSpPr/>
          <p:nvPr/>
        </p:nvCxnSpPr>
        <p:spPr>
          <a:xfrm>
            <a:off x="0" y="2772285"/>
            <a:ext cx="89644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สี่เหลี่ยมผืนผ้า 10"/>
          <p:cNvSpPr/>
          <p:nvPr/>
        </p:nvSpPr>
        <p:spPr>
          <a:xfrm>
            <a:off x="861272" y="2856869"/>
            <a:ext cx="4896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display()</a:t>
            </a:r>
            <a:endParaRPr lang="th-TH">
              <a:solidFill>
                <a:srgbClr val="7030A0"/>
              </a:solidFill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2946276" y="2795314"/>
            <a:ext cx="5672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เริ่มแสดงข้อความที่กำหนดไว้ก่อนหน้า</a:t>
            </a:r>
            <a:endParaRPr lang="th-TH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51520" y="3637279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>
                <a:solidFill>
                  <a:srgbClr val="7030A0"/>
                </a:solidFill>
              </a:rPr>
              <a:t>drawBitmap ( x,y,*bitmap,w,h,color)</a:t>
            </a:r>
            <a:endParaRPr lang="th-TH">
              <a:solidFill>
                <a:srgbClr val="7030A0"/>
              </a:solidFill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386409" y="4160499"/>
            <a:ext cx="67687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แสดงจุดภาพที่เก็บอยู่ในรูปแบบอาเรย์ </a:t>
            </a:r>
            <a:r>
              <a:rPr lang="en-US" sz="3200" b="1">
                <a:solidFill>
                  <a:srgbClr val="7030A0"/>
                </a:solidFill>
              </a:rPr>
              <a:t>*bitmap</a:t>
            </a:r>
            <a:endParaRPr lang="th-TH" sz="3200">
              <a:solidFill>
                <a:srgbClr val="7030A0"/>
              </a:solidFill>
            </a:endParaRPr>
          </a:p>
        </p:txBody>
      </p:sp>
      <p:cxnSp>
        <p:nvCxnSpPr>
          <p:cNvPr id="15" name="ตัวเชื่อมต่อตรง 14"/>
          <p:cNvCxnSpPr/>
          <p:nvPr/>
        </p:nvCxnSpPr>
        <p:spPr>
          <a:xfrm>
            <a:off x="251520" y="350100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สี่เหลี่ยมผืนผ้า 15"/>
          <p:cNvSpPr/>
          <p:nvPr/>
        </p:nvSpPr>
        <p:spPr>
          <a:xfrm>
            <a:off x="314400" y="4789906"/>
            <a:ext cx="3456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X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พิกัดแนวนอน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0-127</a:t>
            </a:r>
            <a:endParaRPr lang="th-TH" sz="3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314400" y="5346054"/>
            <a:ext cx="3456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Y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พิกัดแนวตั้ง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0-63</a:t>
            </a:r>
            <a:endParaRPr lang="th-TH" sz="3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4238837" y="4789906"/>
            <a:ext cx="3456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w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ความกว้างภาพ</a:t>
            </a:r>
            <a:endParaRPr lang="th-TH" sz="3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4238837" y="5346054"/>
            <a:ext cx="3456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h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ความสูงภาพ</a:t>
            </a:r>
            <a:endParaRPr lang="th-TH" sz="3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314400" y="5930829"/>
            <a:ext cx="3456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color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สีของภาพ</a:t>
            </a:r>
            <a:endParaRPr lang="th-TH" sz="32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9064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51520" y="116632"/>
            <a:ext cx="8352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ฟังก์ชั่นใช้งาน </a:t>
            </a:r>
            <a:r>
              <a:rPr lang="en-US" sz="4800" b="1">
                <a:solidFill>
                  <a:schemeClr val="bg1"/>
                </a:solidFill>
              </a:rPr>
              <a:t>OLED</a:t>
            </a:r>
            <a:endParaRPr lang="th-TH" sz="4800">
              <a:solidFill>
                <a:schemeClr val="bg1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98004" y="1052736"/>
            <a:ext cx="4896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println()</a:t>
            </a:r>
            <a:endParaRPr lang="th-TH">
              <a:solidFill>
                <a:srgbClr val="7030A0"/>
              </a:solidFill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563888" y="1052736"/>
            <a:ext cx="58890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สั่งพิมพ์ข้อความตัวอักษรขึ้นบรรทัดใหม่</a:t>
            </a:r>
            <a:endParaRPr lang="th-TH" sz="320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ตัวเชื่อมต่อตรง 9"/>
          <p:cNvCxnSpPr/>
          <p:nvPr/>
        </p:nvCxnSpPr>
        <p:spPr>
          <a:xfrm>
            <a:off x="0" y="2772285"/>
            <a:ext cx="89644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สี่เหลี่ยมผืนผ้า 12"/>
          <p:cNvSpPr/>
          <p:nvPr/>
        </p:nvSpPr>
        <p:spPr>
          <a:xfrm>
            <a:off x="314400" y="2840864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setText</a:t>
            </a:r>
            <a:r>
              <a:rPr lang="fr-FR" b="1">
                <a:solidFill>
                  <a:srgbClr val="7030A0"/>
                </a:solidFill>
              </a:rPr>
              <a:t>Color(color)</a:t>
            </a:r>
            <a:endParaRPr lang="th-TH">
              <a:solidFill>
                <a:srgbClr val="7030A0"/>
              </a:solidFill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82452" y="3938476"/>
            <a:ext cx="67687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แสดงสีของตัวอักษร และแสดงพื้นหลัง</a:t>
            </a:r>
            <a:endParaRPr lang="th-TH" sz="3200">
              <a:solidFill>
                <a:srgbClr val="7030A0"/>
              </a:solidFill>
            </a:endParaRPr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498004" y="4523251"/>
            <a:ext cx="82763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color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สีของตัวอักษรเป็นได้แค่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WHITE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หรือ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BLACK</a:t>
            </a:r>
            <a:endParaRPr lang="th-TH" sz="3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3563888" y="1587867"/>
            <a:ext cx="58890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สั่งพิมพ์ข้อความตัวอักษร</a:t>
            </a:r>
            <a:endParaRPr lang="th-TH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498004" y="1575956"/>
            <a:ext cx="4896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print()</a:t>
            </a:r>
            <a:endParaRPr lang="th-TH">
              <a:solidFill>
                <a:srgbClr val="7030A0"/>
              </a:solidFill>
            </a:endParaRP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314400" y="2153086"/>
            <a:ext cx="8304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โดยข้อความแสดงได้ทั้งตัวเลขและตัวอักษร</a:t>
            </a:r>
            <a:endParaRPr lang="th-TH" sz="3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314400" y="3364084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setText</a:t>
            </a:r>
            <a:r>
              <a:rPr lang="fr-FR" b="1">
                <a:solidFill>
                  <a:srgbClr val="7030A0"/>
                </a:solidFill>
              </a:rPr>
              <a:t>Color(color,background)</a:t>
            </a:r>
            <a:endParaRPr lang="th-TH">
              <a:solidFill>
                <a:srgbClr val="7030A0"/>
              </a:solidFill>
            </a:endParaRP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498004" y="5108026"/>
            <a:ext cx="82763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background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สีของพื้นหลังตัวอักษรเป็นได้แค่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WHITE </a:t>
            </a:r>
            <a:r>
              <a:rPr lang="th-TH" sz="3200" b="1">
                <a:solidFill>
                  <a:schemeClr val="accent6">
                    <a:lumMod val="75000"/>
                  </a:schemeClr>
                </a:solidFill>
              </a:rPr>
              <a:t>หรือ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BLACK</a:t>
            </a:r>
            <a:endParaRPr lang="th-TH" sz="32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976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51520" y="116632"/>
            <a:ext cx="8352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ตัวอย่างการแสดงผลหน้าจอ</a:t>
            </a:r>
            <a:endParaRPr lang="th-TH" sz="4800">
              <a:solidFill>
                <a:schemeClr val="bg1"/>
              </a:solidFill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608608" y="1000657"/>
            <a:ext cx="66784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SPI.h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Adafruit_GFX.h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Adafruit_SSD1306.h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Adafruit_SSD1306 OLED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OLED.begin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SSD1306_SWITCHCAPVCC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0x3C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//initialize</a:t>
            </a:r>
          </a:p>
          <a:p>
            <a:r>
              <a:rPr lang="th-TH" sz="1800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latin typeface="Courier New" panose="02070309020205020404" pitchFamily="49" charset="0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1560" y="3088890"/>
            <a:ext cx="5886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lvl="0"/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OLED.clearDisplay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OLED.setTextColor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WHITE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OLED.setCursor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OLED.setTextSize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OLED.println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Innovative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OLED.setCursor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OLED.setTextSize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OLED.println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Experiment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OLED.display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</a:p>
          <a:p>
            <a:pPr lvl="0"/>
            <a:r>
              <a:rPr lang="th-TH" sz="1800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68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"/>
          <a:stretch/>
        </p:blipFill>
        <p:spPr bwMode="auto">
          <a:xfrm>
            <a:off x="381000" y="1257300"/>
            <a:ext cx="8380413" cy="5220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0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แผนภาพเพื่อใช้งาน </a:t>
            </a:r>
            <a:r>
              <a:rPr lang="en-US" sz="4800" b="1">
                <a:solidFill>
                  <a:schemeClr val="bg1"/>
                </a:solidFill>
              </a:rPr>
              <a:t>NodeMCU</a:t>
            </a:r>
            <a:endParaRPr lang="th-TH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7907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12576" y="836712"/>
            <a:ext cx="9144000" cy="59093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SPI.h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Adafruit_GFX.h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Adafruit_SSD1306.h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Adafruit_SSD1306 OLED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0;</a:t>
            </a:r>
          </a:p>
          <a:p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OLED.begin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SSD1306_SWITCHCAPVCC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0x3C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//initialize</a:t>
            </a:r>
          </a:p>
          <a:p>
            <a:r>
              <a:rPr lang="th-TH" sz="1800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OLED.clearDisplay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OLED.setTextColor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WHITE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OLED.setCursor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OLED.setTextSize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OLED.println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OLED.setCursor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OLED.println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DEC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OLED.display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x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800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latin typeface="Courier New" panose="02070309020205020404" pitchFamily="49" charset="0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51520" y="116632"/>
            <a:ext cx="8352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ตัวอย่างการแสดงผลตัวเลข</a:t>
            </a:r>
            <a:endParaRPr lang="th-TH" sz="480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419D3-39E4-44AD-9ECB-C186568AF6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114771">
            <a:off x="5580112" y="3595268"/>
            <a:ext cx="2795112" cy="268714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2961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938" y="44624"/>
            <a:ext cx="7128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>
                <a:solidFill>
                  <a:schemeClr val="bg1"/>
                </a:solidFill>
              </a:rPr>
              <a:t>การติดตั้งไลบรารี่ </a:t>
            </a:r>
            <a:r>
              <a:rPr lang="en-US" sz="4400" b="1">
                <a:solidFill>
                  <a:schemeClr val="bg1"/>
                </a:solidFill>
              </a:rPr>
              <a:t>AX-WIFI</a:t>
            </a:r>
            <a:endParaRPr lang="th-TH" sz="4400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1590F0-F4D2-4E6D-8BC6-BE5707A9D32D}"/>
              </a:ext>
            </a:extLst>
          </p:cNvPr>
          <p:cNvSpPr/>
          <p:nvPr/>
        </p:nvSpPr>
        <p:spPr>
          <a:xfrm>
            <a:off x="311077" y="1083114"/>
            <a:ext cx="8725419" cy="132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b="1" kern="150">
                <a:solidFill>
                  <a:srgbClr val="24292E"/>
                </a:solidFill>
                <a:ea typeface="SimSun" panose="02010600030101010101" pitchFamily="2" charset="-122"/>
              </a:rPr>
              <a:t>1. ไป</a:t>
            </a:r>
            <a:r>
              <a:rPr lang="th-TH" sz="3200" b="1" kern="150" dirty="0">
                <a:solidFill>
                  <a:srgbClr val="24292E"/>
                </a:solidFill>
                <a:ea typeface="SimSun" panose="02010600030101010101" pitchFamily="2" charset="-122"/>
              </a:rPr>
              <a:t>ที่ </a:t>
            </a:r>
            <a:r>
              <a:rPr lang="en-US" sz="3200" b="1" kern="150" dirty="0">
                <a:solidFill>
                  <a:srgbClr val="24292E"/>
                </a:solidFill>
                <a:ea typeface="SimSun" panose="02010600030101010101" pitchFamily="2" charset="-122"/>
                <a:hlinkClick r:id="rId2"/>
              </a:rPr>
              <a:t>https://github.com/inexglobal/AXWIFI/archive/master.zip</a:t>
            </a:r>
            <a:endParaRPr lang="en-US" sz="3200" b="1" kern="150" dirty="0">
              <a:solidFill>
                <a:srgbClr val="24292E"/>
              </a:solidFill>
              <a:ea typeface="SimSun" panose="02010600030101010101" pitchFamily="2" charset="-122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b="1" kern="150" dirty="0">
                <a:solidFill>
                  <a:srgbClr val="24292E"/>
                </a:solidFill>
                <a:ea typeface="SimSun" panose="02010600030101010101" pitchFamily="2" charset="-122"/>
              </a:rPr>
              <a:t>เพื่อดาวน์</a:t>
            </a:r>
            <a:r>
              <a:rPr lang="th-TH" sz="3200" b="1" kern="150">
                <a:solidFill>
                  <a:srgbClr val="24292E"/>
                </a:solidFill>
                <a:ea typeface="SimSun" panose="02010600030101010101" pitchFamily="2" charset="-122"/>
              </a:rPr>
              <a:t>โหลดไลบรารี่</a:t>
            </a:r>
            <a:endParaRPr lang="en-US" sz="3200" kern="150" dirty="0">
              <a:effectLst/>
              <a:ea typeface="SimSun" panose="0201060003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BC1B6-08A3-429D-AFFA-0599E38DE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426" y="1875018"/>
            <a:ext cx="3972891" cy="46104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2A3586-D6F6-40AC-981D-A73EE826C4B9}"/>
              </a:ext>
            </a:extLst>
          </p:cNvPr>
          <p:cNvSpPr/>
          <p:nvPr/>
        </p:nvSpPr>
        <p:spPr>
          <a:xfrm>
            <a:off x="311077" y="2767248"/>
            <a:ext cx="3972891" cy="628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b="1" kern="150">
                <a:solidFill>
                  <a:srgbClr val="24292E"/>
                </a:solidFill>
                <a:ea typeface="SimSun" panose="02010600030101010101" pitchFamily="2" charset="-122"/>
              </a:rPr>
              <a:t>2. เพิ่มไลบรารี่เข้าไปยัง </a:t>
            </a:r>
            <a:r>
              <a:rPr lang="en-US" sz="3200" b="1" kern="150">
                <a:solidFill>
                  <a:srgbClr val="24292E"/>
                </a:solidFill>
                <a:ea typeface="SimSun" panose="02010600030101010101" pitchFamily="2" charset="-122"/>
              </a:rPr>
              <a:t>Arduino</a:t>
            </a:r>
            <a:endParaRPr lang="en-US" sz="3200" kern="150" dirty="0">
              <a:effectLst/>
              <a:ea typeface="SimSun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668D-0013-4FCA-A60F-F31534C19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645024"/>
            <a:ext cx="1533333" cy="17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436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FA5940-A544-48B1-8B68-123C1F47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399" y="1916832"/>
            <a:ext cx="5517009" cy="4522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606402-BC1C-49D7-B9C8-BF2E7E4E8F01}"/>
              </a:ext>
            </a:extLst>
          </p:cNvPr>
          <p:cNvSpPr txBox="1"/>
          <p:nvPr/>
        </p:nvSpPr>
        <p:spPr>
          <a:xfrm>
            <a:off x="226938" y="44624"/>
            <a:ext cx="7128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>
                <a:solidFill>
                  <a:schemeClr val="bg1"/>
                </a:solidFill>
              </a:rPr>
              <a:t>การติดตั้งไลบรารี่ </a:t>
            </a:r>
            <a:r>
              <a:rPr lang="en-US" sz="4400" b="1">
                <a:solidFill>
                  <a:schemeClr val="bg1"/>
                </a:solidFill>
              </a:rPr>
              <a:t>AX-WIFI</a:t>
            </a:r>
            <a:endParaRPr lang="th-TH" sz="4400" b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5B1A2-624D-409D-B844-9B93EEA432F7}"/>
              </a:ext>
            </a:extLst>
          </p:cNvPr>
          <p:cNvSpPr/>
          <p:nvPr/>
        </p:nvSpPr>
        <p:spPr>
          <a:xfrm>
            <a:off x="599109" y="918959"/>
            <a:ext cx="7213251" cy="637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b="1" kern="150">
                <a:solidFill>
                  <a:srgbClr val="24292E"/>
                </a:solidFill>
                <a:ea typeface="SimSun" panose="02010600030101010101" pitchFamily="2" charset="-122"/>
              </a:rPr>
              <a:t>3</a:t>
            </a:r>
            <a:r>
              <a:rPr lang="th-TH" sz="3200" b="1" kern="150">
                <a:solidFill>
                  <a:srgbClr val="24292E"/>
                </a:solidFill>
                <a:ea typeface="SimSun" panose="02010600030101010101" pitchFamily="2" charset="-122"/>
              </a:rPr>
              <a:t>. เลือกชื่อไลบรารี่ที่ดาวน์โหลดไว้ก่อนหน้านี้</a:t>
            </a:r>
            <a:r>
              <a:rPr lang="en-US" sz="3200" b="1" kern="150">
                <a:solidFill>
                  <a:srgbClr val="24292E"/>
                </a:solidFill>
                <a:ea typeface="SimSun" panose="02010600030101010101" pitchFamily="2" charset="-122"/>
              </a:rPr>
              <a:t> </a:t>
            </a:r>
            <a:r>
              <a:rPr lang="th-TH" sz="3200" b="1" kern="150">
                <a:solidFill>
                  <a:srgbClr val="24292E"/>
                </a:solidFill>
                <a:ea typeface="SimSun" panose="02010600030101010101" pitchFamily="2" charset="-122"/>
              </a:rPr>
              <a:t>จากนั้นกด </a:t>
            </a:r>
            <a:r>
              <a:rPr lang="en-US" sz="3200" b="1" kern="150">
                <a:solidFill>
                  <a:srgbClr val="24292E"/>
                </a:solidFill>
                <a:ea typeface="SimSun" panose="02010600030101010101" pitchFamily="2" charset="-122"/>
              </a:rPr>
              <a:t>Open</a:t>
            </a:r>
            <a:endParaRPr lang="en-US" sz="3200" kern="150" dirty="0">
              <a:effectLst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3346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897D1-2E66-4517-8178-BCCD4A51ED3B}"/>
              </a:ext>
            </a:extLst>
          </p:cNvPr>
          <p:cNvSpPr/>
          <p:nvPr/>
        </p:nvSpPr>
        <p:spPr>
          <a:xfrm>
            <a:off x="385731" y="52420"/>
            <a:ext cx="46907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b="1" dirty="0">
                <a:solidFill>
                  <a:schemeClr val="bg1"/>
                </a:solidFill>
              </a:rPr>
              <a:t>ทดสอบโปรแกรมลง </a:t>
            </a:r>
            <a:r>
              <a:rPr lang="en-US" sz="4400" b="1" dirty="0">
                <a:solidFill>
                  <a:schemeClr val="bg1"/>
                </a:solidFill>
              </a:rPr>
              <a:t>AX-</a:t>
            </a:r>
            <a:r>
              <a:rPr lang="en-US" sz="4400" b="1" dirty="0" err="1">
                <a:solidFill>
                  <a:schemeClr val="bg1"/>
                </a:solidFill>
              </a:rPr>
              <a:t>WiFi</a:t>
            </a:r>
            <a:endParaRPr lang="th-TH" sz="4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843C73-FBF8-4690-B05F-23946551E684}"/>
              </a:ext>
            </a:extLst>
          </p:cNvPr>
          <p:cNvSpPr/>
          <p:nvPr/>
        </p:nvSpPr>
        <p:spPr>
          <a:xfrm>
            <a:off x="385731" y="1125504"/>
            <a:ext cx="8169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rgbClr val="24292E"/>
                </a:solidFill>
                <a:ea typeface="SimSun" panose="02010600030101010101" pitchFamily="2" charset="-122"/>
              </a:rPr>
              <a:t>ไปที่แถบเมนู </a:t>
            </a:r>
            <a:r>
              <a:rPr lang="en-US" sz="3600" b="1" dirty="0">
                <a:solidFill>
                  <a:srgbClr val="24292E"/>
                </a:solidFill>
                <a:ea typeface="SimSun" panose="02010600030101010101" pitchFamily="2" charset="-122"/>
              </a:rPr>
              <a:t>File &gt; Examples &gt; AX-WIFI &gt; </a:t>
            </a:r>
            <a:r>
              <a:rPr lang="en-US" sz="3600" b="1" dirty="0" err="1">
                <a:solidFill>
                  <a:srgbClr val="24292E"/>
                </a:solidFill>
                <a:ea typeface="SimSun" panose="02010600030101010101" pitchFamily="2" charset="-122"/>
              </a:rPr>
              <a:t>AXWIFIDemo</a:t>
            </a:r>
            <a:endParaRPr 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4B0C6-29C0-4406-8A92-FFB154427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75" b="15341"/>
          <a:stretch/>
        </p:blipFill>
        <p:spPr>
          <a:xfrm>
            <a:off x="1619672" y="1771835"/>
            <a:ext cx="5472608" cy="4921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076456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298451-E7C3-4F11-9270-CAEC4DEF3212}"/>
              </a:ext>
            </a:extLst>
          </p:cNvPr>
          <p:cNvSpPr/>
          <p:nvPr/>
        </p:nvSpPr>
        <p:spPr>
          <a:xfrm>
            <a:off x="395536" y="116632"/>
            <a:ext cx="30828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ไลบรารี่ </a:t>
            </a:r>
            <a:r>
              <a:rPr lang="en-US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AXWIFI.h</a:t>
            </a:r>
            <a:endParaRPr lang="th-TH" sz="4400" dirty="0">
              <a:solidFill>
                <a:srgbClr val="FF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2D94C-198F-4D69-A670-B0CCFB4151AC}"/>
              </a:ext>
            </a:extLst>
          </p:cNvPr>
          <p:cNvSpPr/>
          <p:nvPr/>
        </p:nvSpPr>
        <p:spPr>
          <a:xfrm>
            <a:off x="395536" y="1124744"/>
            <a:ext cx="8712968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800" b="1" kern="150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#include &lt;</a:t>
            </a:r>
            <a:r>
              <a:rPr lang="en-US" sz="1800" b="1" kern="150" dirty="0" err="1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AXWIFI</a:t>
            </a:r>
            <a:r>
              <a:rPr lang="en-US" sz="1800" b="1" kern="150" err="1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.</a:t>
            </a:r>
            <a:r>
              <a:rPr lang="en-US" sz="1800" b="1" kern="150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h&gt; </a:t>
            </a:r>
            <a:r>
              <a:rPr lang="en-US" sz="2800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</a:t>
            </a:r>
            <a:r>
              <a:rPr lang="th-TH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th-TH" sz="2800" b="1" i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ผนวก</a:t>
            </a:r>
            <a:r>
              <a:rPr lang="th-TH" sz="2800" b="1" i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ไลบรารี่ </a:t>
            </a:r>
            <a:r>
              <a:rPr lang="en-US" sz="2800" b="1" i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AXWIFI </a:t>
            </a:r>
            <a:r>
              <a:rPr lang="th-TH" sz="2800" b="1" i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เข้า</a:t>
            </a:r>
            <a:r>
              <a:rPr lang="th-TH" sz="2800" b="1" i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กับโปรแกรม</a:t>
            </a:r>
            <a:endParaRPr lang="en-US" sz="2800" b="1" i="1" kern="150" dirty="0">
              <a:solidFill>
                <a:srgbClr val="24292E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spcAft>
                <a:spcPts val="1000"/>
              </a:spcAft>
            </a:pPr>
            <a:r>
              <a:rPr lang="en-US" sz="1800" b="1" kern="150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ax.begin();</a:t>
            </a:r>
            <a:r>
              <a:rPr lang="th-TH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ฟังก์ชันเริ่มต้นการใช้งาน</a:t>
            </a:r>
            <a:r>
              <a:rPr lang="th-TH" sz="2800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ไลบรารี </a:t>
            </a:r>
            <a:r>
              <a:rPr lang="en-US" sz="2800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AX-WiFi</a:t>
            </a:r>
            <a:endParaRPr lang="th-TH" sz="2800" b="1" kern="150">
              <a:solidFill>
                <a:srgbClr val="24292E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spcAft>
                <a:spcPts val="1000"/>
              </a:spcAft>
            </a:pPr>
            <a:r>
              <a:rPr lang="en-US" sz="1800" b="1" kern="150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ax.beep();</a:t>
            </a:r>
            <a:r>
              <a:rPr lang="en-US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สร้างเสียงออกลำโพงเปียโซ</a:t>
            </a:r>
            <a:endParaRPr lang="en-US" b="1" kern="150">
              <a:solidFill>
                <a:srgbClr val="24292E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spcAft>
                <a:spcPts val="1000"/>
              </a:spcAft>
            </a:pPr>
            <a:endParaRPr lang="en-US" b="1" kern="150">
              <a:solidFill>
                <a:srgbClr val="24292E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kern="150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ax.SledTypeGRB()</a:t>
            </a:r>
            <a:r>
              <a:rPr lang="en-US" kern="15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ฟังก์ชันกำหนดรูปแบบสีเรียงจาก สีเขียว</a:t>
            </a:r>
            <a:r>
              <a:rPr lang="en-US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สีแดง</a:t>
            </a:r>
            <a:r>
              <a:rPr lang="en-US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สีน้ำเงิน</a:t>
            </a:r>
            <a:endParaRPr lang="en-US" b="1" kern="150">
              <a:solidFill>
                <a:srgbClr val="24292E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kern="150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ax.SledTypeRGB()</a:t>
            </a:r>
            <a:r>
              <a:rPr lang="en-US" b="1" kern="15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ฟังก์ชันกำหนดรูปแบบสีเรียงจาก สีแดง</a:t>
            </a:r>
            <a:r>
              <a:rPr lang="en-US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 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สีเขียว</a:t>
            </a:r>
            <a:r>
              <a:rPr lang="en-US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สีน้ำเงิน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kern="150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ax.</a:t>
            </a:r>
            <a:r>
              <a:rPr lang="fr-FR" sz="1800" b="1" kern="150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SledShow(Num,R,G,B)</a:t>
            </a:r>
            <a:r>
              <a:rPr lang="fr-FR" b="1" kern="15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ฟังก์ชันกำหนดและแสดงสีออก </a:t>
            </a:r>
            <a:r>
              <a:rPr lang="en-US" b="1" kern="150">
                <a:solidFill>
                  <a:srgbClr val="00B0F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SLED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kern="15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en-US" kern="15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en-US" sz="1800" b="1" kern="150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Num –</a:t>
            </a:r>
            <a:r>
              <a:rPr lang="en-US" kern="15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ตำแหน่งของ </a:t>
            </a:r>
            <a:r>
              <a:rPr lang="en-US" b="1" kern="150">
                <a:solidFill>
                  <a:srgbClr val="00B0F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SLED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kern="15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	</a:t>
            </a:r>
            <a:r>
              <a:rPr lang="en-US" sz="1800" b="1" kern="150">
                <a:solidFill>
                  <a:srgbClr val="C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R ,G ,B</a:t>
            </a:r>
            <a:r>
              <a:rPr lang="en-US" b="1" kern="15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</a:t>
            </a:r>
            <a:r>
              <a:rPr lang="en-US" kern="15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– 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ค่าสี แดง</a:t>
            </a:r>
            <a:r>
              <a:rPr lang="en-US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เขียว</a:t>
            </a:r>
            <a:r>
              <a:rPr lang="en-US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น้ำเงิน ระหว่าง 0-255</a:t>
            </a:r>
          </a:p>
          <a:p>
            <a:pPr>
              <a:spcAft>
                <a:spcPts val="1000"/>
              </a:spcAft>
            </a:pPr>
            <a:endParaRPr lang="en-US" b="1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8964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F0C056-60F2-46F9-952C-FA82297E53CB}"/>
              </a:ext>
            </a:extLst>
          </p:cNvPr>
          <p:cNvSpPr/>
          <p:nvPr/>
        </p:nvSpPr>
        <p:spPr>
          <a:xfrm>
            <a:off x="395536" y="116632"/>
            <a:ext cx="40046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ทดสอบแสดงผลที่ </a:t>
            </a:r>
            <a:r>
              <a:rPr lang="en-US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SLED</a:t>
            </a:r>
            <a:endParaRPr lang="th-TH" sz="4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96B7-50D5-4A66-9109-36BF0E5484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06997"/>
            <a:ext cx="3338252" cy="445100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5AD8D-0B44-4075-B10E-5EA2B59AA4BB}"/>
              </a:ext>
            </a:extLst>
          </p:cNvPr>
          <p:cNvSpPr/>
          <p:nvPr/>
        </p:nvSpPr>
        <p:spPr>
          <a:xfrm>
            <a:off x="422623" y="1052736"/>
            <a:ext cx="55175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 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AXWIFI.h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ax.begin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ax.SledTypeGRB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ax.SledShow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 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ax.SledShow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r>
              <a:rPr lang="th-TH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34F6DC-D1F7-4EE9-AC09-AB0190B6B229}"/>
              </a:ext>
            </a:extLst>
          </p:cNvPr>
          <p:cNvSpPr/>
          <p:nvPr/>
        </p:nvSpPr>
        <p:spPr>
          <a:xfrm>
            <a:off x="1547664" y="5197834"/>
            <a:ext cx="4159374" cy="16743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th-TH" sz="3200" b="1" kern="150" dirty="0">
                <a:solidFill>
                  <a:srgbClr val="0070C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ตัวอย่าง</a:t>
            </a:r>
            <a:endParaRPr lang="th-TH" b="1" kern="150" dirty="0">
              <a:solidFill>
                <a:srgbClr val="0070C0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spcAft>
                <a:spcPts val="600"/>
              </a:spcAft>
            </a:pPr>
            <a:r>
              <a:rPr lang="en-US" b="1" kern="150" dirty="0">
                <a:solidFill>
                  <a:srgbClr val="FF000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LED </a:t>
            </a:r>
            <a:r>
              <a:rPr lang="th-TH" b="1" kern="150" dirty="0">
                <a:solidFill>
                  <a:srgbClr val="FF000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ดวงที่ 1 แสดงสีแดง 12 </a:t>
            </a:r>
            <a:r>
              <a:rPr lang="en-US" b="1" kern="150" dirty="0">
                <a:solidFill>
                  <a:srgbClr val="FF000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</a:t>
            </a:r>
            <a:r>
              <a:rPr lang="th-TH" b="1" kern="150" dirty="0">
                <a:solidFill>
                  <a:srgbClr val="FF000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5 </a:t>
            </a:r>
            <a:r>
              <a:rPr lang="en-US" b="1" kern="150" dirty="0">
                <a:solidFill>
                  <a:srgbClr val="FF000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%)</a:t>
            </a:r>
          </a:p>
          <a:p>
            <a:pPr>
              <a:spcAft>
                <a:spcPts val="600"/>
              </a:spcAft>
            </a:pPr>
            <a:r>
              <a:rPr lang="en-US" b="1" kern="150" dirty="0">
                <a:solidFill>
                  <a:srgbClr val="00B05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LED </a:t>
            </a:r>
            <a:r>
              <a:rPr lang="th-TH" b="1" kern="150" dirty="0">
                <a:solidFill>
                  <a:srgbClr val="00B05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ดวงที่ 2 แสดงสีเขียว 12 (</a:t>
            </a:r>
            <a:r>
              <a:rPr lang="th-TH" b="1" kern="150">
                <a:solidFill>
                  <a:srgbClr val="00B05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5 </a:t>
            </a:r>
            <a:r>
              <a:rPr lang="en-US" b="1" kern="150">
                <a:solidFill>
                  <a:srgbClr val="00B050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%)</a:t>
            </a:r>
            <a:endParaRPr lang="th-TH" b="1" kern="150" dirty="0">
              <a:solidFill>
                <a:srgbClr val="00B050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61828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298451-E7C3-4F11-9270-CAEC4DEF3212}"/>
              </a:ext>
            </a:extLst>
          </p:cNvPr>
          <p:cNvSpPr/>
          <p:nvPr/>
        </p:nvSpPr>
        <p:spPr>
          <a:xfrm>
            <a:off x="395536" y="116632"/>
            <a:ext cx="69127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ไลบรารี่ </a:t>
            </a:r>
            <a:r>
              <a:rPr lang="en-US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AXWIFI.h </a:t>
            </a:r>
            <a:r>
              <a:rPr lang="th-TH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 </a:t>
            </a:r>
            <a:r>
              <a:rPr lang="en-US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OLED</a:t>
            </a:r>
            <a:endParaRPr lang="th-TH" sz="4400" dirty="0">
              <a:solidFill>
                <a:srgbClr val="FF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2D94C-198F-4D69-A670-B0CCFB4151AC}"/>
              </a:ext>
            </a:extLst>
          </p:cNvPr>
          <p:cNvSpPr/>
          <p:nvPr/>
        </p:nvSpPr>
        <p:spPr>
          <a:xfrm>
            <a:off x="445461" y="1052736"/>
            <a:ext cx="87129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ax.OledSetText(X,Y,char *p, ...)</a:t>
            </a:r>
            <a:r>
              <a:rPr lang="en-US" sz="2400">
                <a:solidFill>
                  <a:srgbClr val="C00000"/>
                </a:solidFill>
              </a:rPr>
              <a:t>	</a:t>
            </a:r>
            <a:r>
              <a:rPr lang="en-US" sz="1800"/>
              <a:t>	</a:t>
            </a:r>
          </a:p>
          <a:p>
            <a:r>
              <a:rPr lang="th-TH" sz="3200"/>
              <a:t>	</a:t>
            </a:r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sz="3200" b="1"/>
              <a:t>– </a:t>
            </a:r>
            <a:r>
              <a:rPr lang="th-TH" sz="3200" b="1"/>
              <a:t>คือตำแหน่งบรรทัด</a:t>
            </a:r>
          </a:p>
          <a:p>
            <a:pPr lvl="1"/>
            <a:r>
              <a:rPr lang="th-TH" sz="3200" b="1"/>
              <a:t>	</a:t>
            </a:r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3200" b="1"/>
              <a:t>– </a:t>
            </a:r>
            <a:r>
              <a:rPr lang="th-TH" sz="3200" b="1"/>
              <a:t>คือตำแหน่งตัวอักษร</a:t>
            </a:r>
          </a:p>
          <a:p>
            <a:pPr lvl="1"/>
            <a:r>
              <a:rPr lang="th-TH" sz="3200" b="1"/>
              <a:t>	</a:t>
            </a:r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</a:t>
            </a:r>
            <a:r>
              <a:rPr lang="en-US" sz="3200" b="1"/>
              <a:t> – </a:t>
            </a:r>
            <a:r>
              <a:rPr lang="th-TH" sz="3200" b="1"/>
              <a:t>คือข้อความที่ต้องการแสดง</a:t>
            </a:r>
          </a:p>
          <a:p>
            <a:pPr lvl="1"/>
            <a:r>
              <a:rPr lang="th-TH" sz="3200" b="1">
                <a:solidFill>
                  <a:srgbClr val="00B0F0"/>
                </a:solidFill>
              </a:rPr>
              <a:t>ค่าพิเศษ</a:t>
            </a:r>
          </a:p>
          <a:p>
            <a:pPr lvl="1"/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	</a:t>
            </a:r>
            <a:r>
              <a:rPr lang="en-US" sz="3200" b="1"/>
              <a:t> </a:t>
            </a:r>
            <a:r>
              <a:rPr lang="th-TH" sz="3200" b="1"/>
              <a:t>แสดงเลขจำนวนเต็ม</a:t>
            </a:r>
          </a:p>
          <a:p>
            <a:pPr lvl="1"/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sz="3200" b="1"/>
              <a:t>  </a:t>
            </a:r>
            <a:r>
              <a:rPr lang="th-TH" sz="3200" b="1"/>
              <a:t>แสดงเลขจำนวนจริง (เลขทศนิยม)</a:t>
            </a:r>
          </a:p>
          <a:p>
            <a:pPr lvl="1"/>
            <a:r>
              <a:rPr lang="th-TH" sz="3200" b="1">
                <a:solidFill>
                  <a:srgbClr val="00B050"/>
                </a:solidFill>
              </a:rPr>
              <a:t>ตัวอย่าง</a:t>
            </a:r>
          </a:p>
          <a:p>
            <a:pPr lvl="1"/>
            <a:r>
              <a:rPr lang="th-TH" sz="3200" b="1"/>
              <a:t>	</a:t>
            </a:r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ax.OledSetText(0,2,"AX-WiFi"); </a:t>
            </a:r>
          </a:p>
          <a:p>
            <a:pPr lvl="1"/>
            <a:r>
              <a:rPr lang="en-US" sz="3200" b="1"/>
              <a:t>	</a:t>
            </a:r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ax.OledSetText(2,1,"Pi=%.3f",3.141);</a:t>
            </a:r>
            <a:endParaRPr lang="th-TH" sz="24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640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298451-E7C3-4F11-9270-CAEC4DEF3212}"/>
              </a:ext>
            </a:extLst>
          </p:cNvPr>
          <p:cNvSpPr/>
          <p:nvPr/>
        </p:nvSpPr>
        <p:spPr>
          <a:xfrm>
            <a:off x="395536" y="116632"/>
            <a:ext cx="69127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ไลบรารี่ </a:t>
            </a:r>
            <a:r>
              <a:rPr lang="en-US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AXWIFI.h </a:t>
            </a:r>
            <a:r>
              <a:rPr lang="th-TH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 </a:t>
            </a:r>
            <a:r>
              <a:rPr lang="en-US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OLED</a:t>
            </a:r>
            <a:endParaRPr lang="th-TH" sz="4400" dirty="0">
              <a:solidFill>
                <a:srgbClr val="FF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2D94C-198F-4D69-A670-B0CCFB4151AC}"/>
              </a:ext>
            </a:extLst>
          </p:cNvPr>
          <p:cNvSpPr/>
          <p:nvPr/>
        </p:nvSpPr>
        <p:spPr>
          <a:xfrm>
            <a:off x="395536" y="1124744"/>
            <a:ext cx="87129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ax.OledSetTextSize(Size)</a:t>
            </a:r>
            <a:r>
              <a:rPr lang="th-TH" b="1"/>
              <a:t> ฟังก์ชันกำหนดขนาดตัวอักษร</a:t>
            </a:r>
            <a:endParaRPr lang="th-TH" sz="2400" b="1"/>
          </a:p>
          <a:p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 - </a:t>
            </a:r>
            <a:r>
              <a:rPr lang="th-TH" sz="2400" b="1">
                <a:latin typeface="TH SarabunPSK" panose="020B0500040200020003" pitchFamily="34" charset="-34"/>
                <a:cs typeface="TH SarabunPSK" panose="020B0500040200020003" pitchFamily="34" charset="-34"/>
              </a:rPr>
              <a:t>ขนาดตัวอักษรเป็นจำนวนเท่า</a:t>
            </a:r>
          </a:p>
          <a:p>
            <a:r>
              <a:rPr lang="th-TH" sz="2400" b="1">
                <a:latin typeface="TH SarabunPSK" panose="020B0500040200020003" pitchFamily="34" charset="-34"/>
                <a:cs typeface="TH SarabunPSK" panose="020B0500040200020003" pitchFamily="34" charset="-34"/>
              </a:rPr>
              <a:t>	ค่าเริ่มต้นคือ 1 เท่า 6</a:t>
            </a:r>
            <a:r>
              <a:rPr lang="en-US" sz="2400" b="1">
                <a:latin typeface="TH SarabunPSK" panose="020B0500040200020003" pitchFamily="34" charset="-34"/>
                <a:cs typeface="TH SarabunPSK" panose="020B0500040200020003" pitchFamily="34" charset="-34"/>
              </a:rPr>
              <a:t>x8 </a:t>
            </a:r>
            <a:r>
              <a:rPr lang="th-TH" sz="2400" b="1">
                <a:latin typeface="TH SarabunPSK" panose="020B0500040200020003" pitchFamily="34" charset="-34"/>
                <a:cs typeface="TH SarabunPSK" panose="020B0500040200020003" pitchFamily="34" charset="-34"/>
              </a:rPr>
              <a:t>จุด </a:t>
            </a:r>
            <a:r>
              <a:rPr lang="th-TH" sz="2400" i="1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r>
              <a:rPr lang="th-TH" sz="240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b="1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  <a:r>
              <a:rPr lang="en-US" sz="2400" b="1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ax.OledSetTextSize(1)</a:t>
            </a:r>
            <a:r>
              <a:rPr lang="th-TH" sz="2400" b="1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24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3A28C-09D0-43D8-9D5A-BB134E9B10BF}"/>
              </a:ext>
            </a:extLst>
          </p:cNvPr>
          <p:cNvSpPr/>
          <p:nvPr/>
        </p:nvSpPr>
        <p:spPr>
          <a:xfrm>
            <a:off x="1259632" y="3132545"/>
            <a:ext cx="6336704" cy="1938992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th-TH" sz="4000" b="1">
                <a:solidFill>
                  <a:srgbClr val="00B050"/>
                </a:solidFill>
                <a:latin typeface="Courier New" panose="02070309020205020404" pitchFamily="49" charset="0"/>
              </a:rPr>
              <a:t>เมื่อกำหนดข้อความเสร็จแล้วต้องใช้คำสั่ง</a:t>
            </a:r>
          </a:p>
          <a:p>
            <a:r>
              <a:rPr lang="th-TH" sz="4000" b="1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C00000"/>
                </a:solidFill>
                <a:latin typeface="Courier New" panose="02070309020205020404" pitchFamily="49" charset="0"/>
              </a:rPr>
              <a:t>ax.OledShow(); </a:t>
            </a:r>
            <a:endParaRPr lang="th-TH" sz="4000" b="1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th-TH" sz="4000" b="1">
                <a:solidFill>
                  <a:srgbClr val="00B050"/>
                </a:solidFill>
                <a:latin typeface="Courier New" panose="02070309020205020404" pitchFamily="49" charset="0"/>
              </a:rPr>
              <a:t>เพื่อแสดงผล</a:t>
            </a:r>
            <a:endParaRPr lang="th-TH" sz="4000" b="1" dirty="0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829FCD-0ADA-46DE-8184-566D300D8AD8}"/>
              </a:ext>
            </a:extLst>
          </p:cNvPr>
          <p:cNvSpPr/>
          <p:nvPr/>
        </p:nvSpPr>
        <p:spPr>
          <a:xfrm>
            <a:off x="755576" y="1556792"/>
            <a:ext cx="74888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 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AXWIFI.h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ax.begin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ax.OledSetTextSize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ax.OledSetText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AX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WiFi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ax.OledShow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87DDD-62F4-4867-965F-6C517BC1F5F0}"/>
              </a:ext>
            </a:extLst>
          </p:cNvPr>
          <p:cNvSpPr/>
          <p:nvPr/>
        </p:nvSpPr>
        <p:spPr>
          <a:xfrm>
            <a:off x="395536" y="116632"/>
            <a:ext cx="69127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ทดสอบโปรแกรมแสดงผลออก </a:t>
            </a:r>
            <a:r>
              <a:rPr lang="en-US" sz="4400" b="1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OLED</a:t>
            </a:r>
            <a:endParaRPr lang="th-TH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858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4"/>
          <p:cNvSpPr/>
          <p:nvPr/>
        </p:nvSpPr>
        <p:spPr>
          <a:xfrm>
            <a:off x="467544" y="1510993"/>
            <a:ext cx="57246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=analogRead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solidFill>
                <a:prstClr val="black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สี่เหลี่ยมผืนผ้า 6"/>
          <p:cNvSpPr/>
          <p:nvPr/>
        </p:nvSpPr>
        <p:spPr>
          <a:xfrm>
            <a:off x="395536" y="2087057"/>
            <a:ext cx="84249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prstClr val="black"/>
                </a:solidFill>
              </a:rPr>
              <a:t>x = </a:t>
            </a:r>
            <a:r>
              <a:rPr lang="th-TH" sz="4400" b="1">
                <a:solidFill>
                  <a:prstClr val="black"/>
                </a:solidFill>
              </a:rPr>
              <a:t>ตัวแปร</a:t>
            </a:r>
            <a:r>
              <a:rPr lang="en-US" sz="4400" b="1">
                <a:solidFill>
                  <a:prstClr val="black"/>
                </a:solidFill>
              </a:rPr>
              <a:t> </a:t>
            </a:r>
            <a:r>
              <a:rPr lang="en-US" sz="4400" b="1">
                <a:solidFill>
                  <a:schemeClr val="accent1"/>
                </a:solidFill>
              </a:rPr>
              <a:t>int</a:t>
            </a:r>
            <a:r>
              <a:rPr lang="en-US" sz="4400" b="1">
                <a:solidFill>
                  <a:prstClr val="black"/>
                </a:solidFill>
              </a:rPr>
              <a:t> </a:t>
            </a:r>
            <a:r>
              <a:rPr lang="th-TH" sz="4400" b="1">
                <a:solidFill>
                  <a:prstClr val="black"/>
                </a:solidFill>
              </a:rPr>
              <a:t>เพื่อนำมารับค่า</a:t>
            </a:r>
          </a:p>
          <a:p>
            <a:r>
              <a:rPr lang="en-US" sz="4400" b="1">
                <a:solidFill>
                  <a:prstClr val="black"/>
                </a:solidFill>
              </a:rPr>
              <a:t>pin</a:t>
            </a:r>
            <a:r>
              <a:rPr lang="th-TH" sz="4400" b="1">
                <a:solidFill>
                  <a:prstClr val="black"/>
                </a:solidFill>
              </a:rPr>
              <a:t> </a:t>
            </a:r>
            <a:r>
              <a:rPr lang="en-US" sz="4400" b="1">
                <a:solidFill>
                  <a:prstClr val="black"/>
                </a:solidFill>
              </a:rPr>
              <a:t>= </a:t>
            </a:r>
            <a:r>
              <a:rPr lang="th-TH" sz="4400" b="1">
                <a:solidFill>
                  <a:prstClr val="black"/>
                </a:solidFill>
              </a:rPr>
              <a:t>ขาอินพุตอะนาลอก </a:t>
            </a:r>
            <a:r>
              <a:rPr lang="en-US" sz="4400" b="1">
                <a:solidFill>
                  <a:prstClr val="black"/>
                </a:solidFill>
              </a:rPr>
              <a:t>A0 </a:t>
            </a:r>
            <a:r>
              <a:rPr lang="th-TH" sz="4400" b="1">
                <a:solidFill>
                  <a:prstClr val="black"/>
                </a:solidFill>
              </a:rPr>
              <a:t>เท่านั้น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938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การอ่านค่าอะนาลอก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A9D98-D3B5-41AF-B182-66B31E42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23" y="3789040"/>
            <a:ext cx="7352381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2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seeedstudio.com/depot/images/113990105%2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8640" r="10080" b="10172"/>
          <a:stretch>
            <a:fillRect/>
          </a:stretch>
        </p:blipFill>
        <p:spPr bwMode="auto">
          <a:xfrm rot="21445516">
            <a:off x="527050" y="1333500"/>
            <a:ext cx="3587750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cc.lnwfile.com/_/cc/_raw/ur/dx/h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-270643" y="3490958"/>
            <a:ext cx="4158407" cy="277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468313" y="-184150"/>
            <a:ext cx="48021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9pPr>
          </a:lstStyle>
          <a:p>
            <a:pPr eaLnBrk="1" hangingPunct="1"/>
            <a:r>
              <a:rPr lang="en-US" sz="8000" b="1">
                <a:solidFill>
                  <a:schemeClr val="bg1"/>
                </a:solidFill>
                <a:latin typeface="+mn-lt"/>
                <a:cs typeface="+mn-cs"/>
              </a:rPr>
              <a:t>NodeMCU-12E</a:t>
            </a:r>
            <a:endParaRPr lang="th-TH" sz="80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6388" y="908050"/>
            <a:ext cx="5032375" cy="5694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chemeClr val="accent6"/>
                </a:solidFill>
              </a:rPr>
              <a:t>ESP8266-12E (ESP8266EX)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>
                <a:solidFill>
                  <a:srgbClr val="00B0F0"/>
                </a:solidFill>
              </a:rPr>
              <a:t>  </a:t>
            </a:r>
            <a:r>
              <a:rPr lang="en-US" sz="3600" b="1">
                <a:solidFill>
                  <a:srgbClr val="00B0F0"/>
                </a:solidFill>
              </a:rPr>
              <a:t>MCU 32 BIT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>
                <a:solidFill>
                  <a:srgbClr val="00B0F0"/>
                </a:solidFill>
              </a:rPr>
              <a:t>  หน่วยความจำ  </a:t>
            </a:r>
            <a:r>
              <a:rPr lang="en-US" sz="3600" b="1">
                <a:solidFill>
                  <a:srgbClr val="00B0F0"/>
                </a:solidFill>
              </a:rPr>
              <a:t>4 MByte (12E)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>
                <a:solidFill>
                  <a:srgbClr val="00B0F0"/>
                </a:solidFill>
              </a:rPr>
              <a:t>  </a:t>
            </a:r>
            <a:r>
              <a:rPr lang="en-US" sz="3600" b="1">
                <a:solidFill>
                  <a:srgbClr val="00B0F0"/>
                </a:solidFill>
              </a:rPr>
              <a:t>RAM </a:t>
            </a:r>
            <a:r>
              <a:rPr lang="th-TH" sz="3600" b="1">
                <a:solidFill>
                  <a:srgbClr val="00B0F0"/>
                </a:solidFill>
              </a:rPr>
              <a:t>ประมาณ </a:t>
            </a:r>
            <a:r>
              <a:rPr lang="en-US" sz="3600" b="1">
                <a:solidFill>
                  <a:srgbClr val="00B0F0"/>
                </a:solidFill>
              </a:rPr>
              <a:t>112</a:t>
            </a:r>
            <a:r>
              <a:rPr lang="th-TH" sz="3600" b="1">
                <a:solidFill>
                  <a:srgbClr val="00B0F0"/>
                </a:solidFill>
              </a:rPr>
              <a:t> </a:t>
            </a:r>
            <a:r>
              <a:rPr lang="en-US" sz="3600" b="1">
                <a:solidFill>
                  <a:srgbClr val="00B0F0"/>
                </a:solidFill>
              </a:rPr>
              <a:t>kByte</a:t>
            </a:r>
            <a:endParaRPr lang="th-TH" sz="3600" b="1">
              <a:solidFill>
                <a:srgbClr val="00B0F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>
                <a:solidFill>
                  <a:srgbClr val="00B0F0"/>
                </a:solidFill>
              </a:rPr>
              <a:t>  </a:t>
            </a:r>
            <a:r>
              <a:rPr lang="en-US" sz="3600" b="1">
                <a:solidFill>
                  <a:srgbClr val="00B0F0"/>
                </a:solidFill>
              </a:rPr>
              <a:t>WIFI </a:t>
            </a:r>
            <a:r>
              <a:rPr lang="th-TH" sz="3600" b="1">
                <a:solidFill>
                  <a:srgbClr val="00B0F0"/>
                </a:solidFill>
              </a:rPr>
              <a:t>ในตัว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>
                <a:solidFill>
                  <a:srgbClr val="00B0F0"/>
                </a:solidFill>
              </a:rPr>
              <a:t>  </a:t>
            </a:r>
            <a:r>
              <a:rPr lang="en-US" sz="3600" b="1">
                <a:solidFill>
                  <a:srgbClr val="00B0F0"/>
                </a:solidFill>
              </a:rPr>
              <a:t>USB 2 Serial </a:t>
            </a:r>
            <a:r>
              <a:rPr lang="th-TH" sz="3600" b="1">
                <a:solidFill>
                  <a:srgbClr val="00B0F0"/>
                </a:solidFill>
              </a:rPr>
              <a:t>สำหรับดาวน์โหลด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>
                <a:solidFill>
                  <a:srgbClr val="00B0F0"/>
                </a:solidFill>
              </a:rPr>
              <a:t>  ใช้ไฟเลี้ยงผ่านพอร์ต </a:t>
            </a:r>
            <a:r>
              <a:rPr lang="en-US" sz="3600" b="1">
                <a:solidFill>
                  <a:srgbClr val="00B0F0"/>
                </a:solidFill>
              </a:rPr>
              <a:t>USB </a:t>
            </a:r>
            <a:r>
              <a:rPr lang="th-TH" sz="3600" b="1">
                <a:solidFill>
                  <a:srgbClr val="00B0F0"/>
                </a:solidFill>
              </a:rPr>
              <a:t>ได้</a:t>
            </a:r>
            <a:endParaRPr lang="en-US" sz="3600" b="1">
              <a:solidFill>
                <a:srgbClr val="00B0F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rgbClr val="00B0F0"/>
                </a:solidFill>
              </a:rPr>
              <a:t>  </a:t>
            </a:r>
            <a:r>
              <a:rPr lang="th-TH" sz="3600" b="1">
                <a:solidFill>
                  <a:srgbClr val="00B0F0"/>
                </a:solidFill>
              </a:rPr>
              <a:t>ดาวน์โหลดผ่าน </a:t>
            </a:r>
            <a:r>
              <a:rPr lang="en-US" sz="3600" b="1">
                <a:solidFill>
                  <a:srgbClr val="00B0F0"/>
                </a:solidFill>
              </a:rPr>
              <a:t>USB</a:t>
            </a:r>
            <a:endParaRPr lang="th-TH" sz="3600" b="1">
              <a:solidFill>
                <a:srgbClr val="00B0F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>
                <a:solidFill>
                  <a:srgbClr val="00B0F0"/>
                </a:solidFill>
              </a:rPr>
              <a:t>  </a:t>
            </a:r>
            <a:r>
              <a:rPr lang="en-US" sz="3600" b="1">
                <a:solidFill>
                  <a:srgbClr val="00B0F0"/>
                </a:solidFill>
              </a:rPr>
              <a:t>GPIO 16 </a:t>
            </a:r>
            <a:r>
              <a:rPr lang="th-TH" sz="3600" b="1">
                <a:solidFill>
                  <a:srgbClr val="00B0F0"/>
                </a:solidFill>
              </a:rPr>
              <a:t>ขา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>
                <a:solidFill>
                  <a:srgbClr val="00B0F0"/>
                </a:solidFill>
              </a:rPr>
              <a:t>  </a:t>
            </a:r>
            <a:r>
              <a:rPr lang="en-US" sz="3600" b="1">
                <a:solidFill>
                  <a:srgbClr val="FF0000"/>
                </a:solidFill>
              </a:rPr>
              <a:t>ANALOG </a:t>
            </a:r>
            <a:r>
              <a:rPr lang="th-TH" sz="3600" b="1">
                <a:solidFill>
                  <a:srgbClr val="FF0000"/>
                </a:solidFill>
              </a:rPr>
              <a:t> </a:t>
            </a:r>
            <a:r>
              <a:rPr lang="en-US" sz="3600" b="1">
                <a:solidFill>
                  <a:srgbClr val="FF0000"/>
                </a:solidFill>
              </a:rPr>
              <a:t>1 </a:t>
            </a:r>
            <a:r>
              <a:rPr lang="th-TH" sz="3600" b="1">
                <a:solidFill>
                  <a:srgbClr val="FF0000"/>
                </a:solidFill>
              </a:rPr>
              <a:t>ช่อง</a:t>
            </a:r>
          </a:p>
        </p:txBody>
      </p:sp>
    </p:spTree>
    <p:extLst>
      <p:ext uri="{BB962C8B-B14F-4D97-AF65-F5344CB8AC3E}">
        <p14:creationId xmlns:p14="http://schemas.microsoft.com/office/powerpoint/2010/main" val="18586018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938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ตัวอย่างอ่านค่า </a:t>
            </a:r>
            <a:r>
              <a:rPr lang="en-US" sz="4800" b="1">
                <a:solidFill>
                  <a:schemeClr val="bg1"/>
                </a:solidFill>
              </a:rPr>
              <a:t>analog </a:t>
            </a:r>
            <a:r>
              <a:rPr lang="th-TH" sz="4800" b="1">
                <a:solidFill>
                  <a:schemeClr val="bg1"/>
                </a:solidFill>
              </a:rPr>
              <a:t>แสดงที่ </a:t>
            </a:r>
            <a:r>
              <a:rPr lang="en-US" sz="4800" b="1">
                <a:solidFill>
                  <a:schemeClr val="bg1"/>
                </a:solidFill>
              </a:rPr>
              <a:t>OLED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954" y="1772816"/>
            <a:ext cx="87129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AXWIFI.h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ax.begin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ax.OledSetTextSize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ax.OledSetText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,"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Analog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ax.OledShow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ax.OledSetText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,"%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 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",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analogRead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ax.OledShow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th-TH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75D8A-0DAF-443A-88C6-20AA846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07096">
            <a:off x="6162931" y="1046064"/>
            <a:ext cx="2562358" cy="24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9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938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การใช้งานคำสั่ง </a:t>
            </a:r>
            <a:r>
              <a:rPr lang="en-US" sz="4800" b="1">
                <a:solidFill>
                  <a:srgbClr val="FFFF00"/>
                </a:solidFill>
              </a:rPr>
              <a:t>map</a:t>
            </a:r>
            <a:endParaRPr lang="th-TH" sz="4800" b="1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812" y="1189484"/>
            <a:ext cx="8331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4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fromLow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fromHigh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toLow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toHigh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2800459"/>
            <a:ext cx="53874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5400" b="1"/>
              <a:t>y = map(x, 1, 50, 50, 1);</a:t>
            </a:r>
            <a:endParaRPr lang="th-TH" sz="5400" b="1"/>
          </a:p>
        </p:txBody>
      </p:sp>
      <p:sp>
        <p:nvSpPr>
          <p:cNvPr id="7" name="Rectangle 6"/>
          <p:cNvSpPr/>
          <p:nvPr/>
        </p:nvSpPr>
        <p:spPr>
          <a:xfrm>
            <a:off x="501180" y="2031018"/>
            <a:ext cx="53874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>
                <a:solidFill>
                  <a:srgbClr val="00B050"/>
                </a:solidFill>
              </a:rPr>
              <a:t>ตัวอย่าง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4941168"/>
            <a:ext cx="712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5400" b="1"/>
              <a:t>y = map(x, 1, 50, 50, -100);</a:t>
            </a:r>
            <a:endParaRPr lang="th-TH" sz="5400" b="1"/>
          </a:p>
        </p:txBody>
      </p:sp>
      <p:sp>
        <p:nvSpPr>
          <p:cNvPr id="9" name="Rectangle 8"/>
          <p:cNvSpPr/>
          <p:nvPr/>
        </p:nvSpPr>
        <p:spPr>
          <a:xfrm>
            <a:off x="501180" y="4171727"/>
            <a:ext cx="53874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>
                <a:solidFill>
                  <a:srgbClr val="00B050"/>
                </a:solidFill>
              </a:rPr>
              <a:t>ตัวอย่าง</a:t>
            </a:r>
          </a:p>
        </p:txBody>
      </p:sp>
    </p:spTree>
    <p:extLst>
      <p:ext uri="{BB962C8B-B14F-4D97-AF65-F5344CB8AC3E}">
        <p14:creationId xmlns:p14="http://schemas.microsoft.com/office/powerpoint/2010/main" val="3770729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938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ตัวอย่างอ่านค่าพร้อมใช้คำสั่ง </a:t>
            </a:r>
            <a:r>
              <a:rPr lang="en-US" sz="4800" b="1">
                <a:solidFill>
                  <a:schemeClr val="bg1"/>
                </a:solidFill>
              </a:rPr>
              <a:t>map</a:t>
            </a:r>
            <a:endParaRPr lang="th-TH" sz="4800" b="1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032" y="1415584"/>
            <a:ext cx="87129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include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AXWIFI.h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x;</a:t>
            </a: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setup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ax.begin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ax.OledSetTextSize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ax.OledSetText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,"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ADC 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ax.OledShow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void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x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analogRead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1024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ax.OledSetText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,"%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 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ax.OledShow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8EDF4-AAFC-43E0-BEEB-DDF38FD52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562" y="1052736"/>
            <a:ext cx="207799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73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1C175-98B3-44B6-B92E-C9DA0E646C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4" y="1268760"/>
            <a:ext cx="1679700" cy="1917548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01F13-D930-4D07-B604-E11B0BA317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268760"/>
            <a:ext cx="2633994" cy="1917548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6" name="Picture 2" descr="Bulbs, Led, Pear, Lamp">
            <a:extLst>
              <a:ext uri="{FF2B5EF4-FFF2-40B4-BE49-F238E27FC236}">
                <a16:creationId xmlns:a16="http://schemas.microsoft.com/office/drawing/2014/main" id="{980B82F8-30FD-4F74-A32E-2558082A5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15781" r="25937" b="25469"/>
          <a:stretch/>
        </p:blipFill>
        <p:spPr bwMode="auto">
          <a:xfrm>
            <a:off x="5995541" y="1268760"/>
            <a:ext cx="2714625" cy="2001370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B8B91-A31D-40EE-9338-4D9156A27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15519" y="3606283"/>
            <a:ext cx="2312561" cy="3387902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8" name="Picture 4" descr="Box Cutter, Knife, Sharp, Tool, Cutter, Metal, Cut">
            <a:extLst>
              <a:ext uri="{FF2B5EF4-FFF2-40B4-BE49-F238E27FC236}">
                <a16:creationId xmlns:a16="http://schemas.microsoft.com/office/drawing/2014/main" id="{D3D84F5C-3F22-4203-97C1-453D6393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31" y="4143953"/>
            <a:ext cx="4068267" cy="2322302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AC895-F665-45A5-9B0F-B72FA543B77B}"/>
              </a:ext>
            </a:extLst>
          </p:cNvPr>
          <p:cNvSpPr txBox="1"/>
          <p:nvPr/>
        </p:nvSpPr>
        <p:spPr>
          <a:xfrm>
            <a:off x="395536" y="851"/>
            <a:ext cx="7783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th-TH" sz="4800" b="1">
                <a:solidFill>
                  <a:srgbClr val="FFFF00"/>
                </a:solidFill>
              </a:rPr>
              <a:t>อุปกรณ์สร้างปลั๊กและหลอดไฟ 220</a:t>
            </a:r>
            <a:r>
              <a:rPr lang="en-US" sz="4800" b="1">
                <a:solidFill>
                  <a:srgbClr val="FFFF00"/>
                </a:solidFill>
              </a:rPr>
              <a:t>V</a:t>
            </a:r>
            <a:endParaRPr lang="th-TH" sz="4800" b="1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EC599-66B3-4D7B-A079-5C5698776F2B}"/>
              </a:ext>
            </a:extLst>
          </p:cNvPr>
          <p:cNvSpPr/>
          <p:nvPr/>
        </p:nvSpPr>
        <p:spPr>
          <a:xfrm>
            <a:off x="845374" y="3308688"/>
            <a:ext cx="1514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>
                <a:solidFill>
                  <a:srgbClr val="7030A0"/>
                </a:solidFill>
              </a:rPr>
              <a:t>ปลั๊กไฟ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1F64D6-0A6E-4A7E-A9BA-AB367ED2BD23}"/>
              </a:ext>
            </a:extLst>
          </p:cNvPr>
          <p:cNvSpPr/>
          <p:nvPr/>
        </p:nvSpPr>
        <p:spPr>
          <a:xfrm>
            <a:off x="3300237" y="3308688"/>
            <a:ext cx="1986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>
                <a:solidFill>
                  <a:srgbClr val="7030A0"/>
                </a:solidFill>
              </a:rPr>
              <a:t>ขั้วหลอดไฟ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3E58D3-606D-4014-AAB1-9EA986AF3DE8}"/>
              </a:ext>
            </a:extLst>
          </p:cNvPr>
          <p:cNvSpPr/>
          <p:nvPr/>
        </p:nvSpPr>
        <p:spPr>
          <a:xfrm>
            <a:off x="6361918" y="3308688"/>
            <a:ext cx="2312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>
                <a:solidFill>
                  <a:srgbClr val="7030A0"/>
                </a:solidFill>
              </a:rPr>
              <a:t>หลอดไฟ </a:t>
            </a:r>
            <a:r>
              <a:rPr lang="en-US" sz="3600" b="1">
                <a:solidFill>
                  <a:srgbClr val="7030A0"/>
                </a:solidFill>
              </a:rPr>
              <a:t>LED</a:t>
            </a:r>
            <a:endParaRPr lang="th-TH" sz="3600" b="1">
              <a:solidFill>
                <a:srgbClr val="7030A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83DC44-4DE4-4E20-AC0E-90E9ACEBE38B}"/>
              </a:ext>
            </a:extLst>
          </p:cNvPr>
          <p:cNvSpPr/>
          <p:nvPr/>
        </p:nvSpPr>
        <p:spPr>
          <a:xfrm>
            <a:off x="2219150" y="5603524"/>
            <a:ext cx="2162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>
                <a:solidFill>
                  <a:srgbClr val="7030A0"/>
                </a:solidFill>
              </a:rPr>
              <a:t>สายไฟ </a:t>
            </a:r>
            <a:r>
              <a:rPr lang="en-US" sz="3600" b="1">
                <a:solidFill>
                  <a:srgbClr val="7030A0"/>
                </a:solidFill>
              </a:rPr>
              <a:t>AC</a:t>
            </a:r>
            <a:endParaRPr lang="th-TH" sz="3600" b="1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DFA907-D37E-4961-8CBE-741D9EE133CE}"/>
              </a:ext>
            </a:extLst>
          </p:cNvPr>
          <p:cNvSpPr/>
          <p:nvPr/>
        </p:nvSpPr>
        <p:spPr>
          <a:xfrm>
            <a:off x="5611597" y="5637994"/>
            <a:ext cx="2162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>
                <a:solidFill>
                  <a:srgbClr val="7030A0"/>
                </a:solidFill>
              </a:rPr>
              <a:t>คัตเตอร์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270415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3DAC895-F665-45A5-9B0F-B72FA543B77B}"/>
              </a:ext>
            </a:extLst>
          </p:cNvPr>
          <p:cNvSpPr txBox="1"/>
          <p:nvPr/>
        </p:nvSpPr>
        <p:spPr>
          <a:xfrm>
            <a:off x="395536" y="851"/>
            <a:ext cx="7783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FFFF00"/>
                </a:solidFill>
              </a:rPr>
              <a:t>ขั้นตอนการยึดสายไฟกับปลั๊ก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752F41-7D82-425B-A66C-0B88115A7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5" y="1340769"/>
            <a:ext cx="2115901" cy="1911336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59E2B6-C098-4DED-A31C-5DEC66A85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78" y="1340768"/>
            <a:ext cx="2848921" cy="1911337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9D848-D676-415B-8F11-EEEC92DE0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340768"/>
            <a:ext cx="2943171" cy="1911337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30B990-C789-410F-B7F6-238445FA7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5" y="3933055"/>
            <a:ext cx="1946349" cy="1953953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EB8937-246C-4B8D-93ED-2337390F2E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85280" y="3226703"/>
            <a:ext cx="1953953" cy="3366660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EA6B05-67D3-4B28-8C1E-B3FA41D4ED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34759" y="3617493"/>
            <a:ext cx="1953954" cy="2585081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18343345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3DAC895-F665-45A5-9B0F-B72FA543B77B}"/>
              </a:ext>
            </a:extLst>
          </p:cNvPr>
          <p:cNvSpPr txBox="1"/>
          <p:nvPr/>
        </p:nvSpPr>
        <p:spPr>
          <a:xfrm>
            <a:off x="395536" y="851"/>
            <a:ext cx="7783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FFFF00"/>
                </a:solidFill>
              </a:rPr>
              <a:t>ขั้นตอนการยึดสายไฟกับขั้วหลอด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468071-4147-4C6B-9FF8-90E23D68E6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"/>
          <a:stretch/>
        </p:blipFill>
        <p:spPr>
          <a:xfrm rot="16200000">
            <a:off x="856648" y="1051686"/>
            <a:ext cx="1796594" cy="2718818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0D5F90-0FCC-4291-9689-08AA466D68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7" b="7511"/>
          <a:stretch/>
        </p:blipFill>
        <p:spPr>
          <a:xfrm>
            <a:off x="3922669" y="1505129"/>
            <a:ext cx="2156808" cy="1786508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C1F36A-FEA9-4216-BF6F-A13C1ECC2A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7" b="8232"/>
          <a:stretch/>
        </p:blipFill>
        <p:spPr>
          <a:xfrm>
            <a:off x="6780519" y="1501296"/>
            <a:ext cx="2057788" cy="1772585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09250-B3A5-43C4-B620-6CDDF52206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2" r="3963"/>
          <a:stretch/>
        </p:blipFill>
        <p:spPr>
          <a:xfrm>
            <a:off x="589806" y="4039170"/>
            <a:ext cx="3387767" cy="1906890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80B21D-9DE7-4AB4-AD8B-A3D67BEDCD9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8" r="4084" b="14865"/>
          <a:stretch/>
        </p:blipFill>
        <p:spPr>
          <a:xfrm>
            <a:off x="5037320" y="4039170"/>
            <a:ext cx="3425784" cy="1906890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399227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3DAC895-F665-45A5-9B0F-B72FA543B77B}"/>
              </a:ext>
            </a:extLst>
          </p:cNvPr>
          <p:cNvSpPr txBox="1"/>
          <p:nvPr/>
        </p:nvSpPr>
        <p:spPr>
          <a:xfrm>
            <a:off x="395536" y="851"/>
            <a:ext cx="7783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FFFF00"/>
                </a:solidFill>
              </a:rPr>
              <a:t>เมื่อต่อเสร็จสมบูรณ์</a:t>
            </a:r>
            <a:r>
              <a:rPr lang="en-US" sz="4800" b="1">
                <a:solidFill>
                  <a:srgbClr val="FFFF00"/>
                </a:solidFill>
              </a:rPr>
              <a:t> </a:t>
            </a:r>
            <a:r>
              <a:rPr lang="th-TH" sz="4800" b="1" i="1">
                <a:solidFill>
                  <a:schemeClr val="bg1"/>
                </a:solidFill>
              </a:rPr>
              <a:t>ทดสอบก่อนใช้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06768-8BFD-43BD-80DE-5198DD63A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9" t="-9333" r="-2419" b="-7368"/>
          <a:stretch/>
        </p:blipFill>
        <p:spPr>
          <a:xfrm>
            <a:off x="355106" y="1196752"/>
            <a:ext cx="8433787" cy="2814221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15" name="Picture 4" descr="Box Cutter, Knife, Sharp, Tool, Cutter, Metal, Cut">
            <a:extLst>
              <a:ext uri="{FF2B5EF4-FFF2-40B4-BE49-F238E27FC236}">
                <a16:creationId xmlns:a16="http://schemas.microsoft.com/office/drawing/2014/main" id="{44D4EBAE-20DD-4940-8FF8-EF4C6393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3862"/>
            <a:ext cx="4068267" cy="2322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DB332C-9A1D-42A1-A442-82B29ABF1C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389996"/>
            <a:ext cx="2848921" cy="1911337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A8FC96-89C9-4B5C-B6E2-984A8DF18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353" y="4389996"/>
            <a:ext cx="2943171" cy="1911337"/>
          </a:xfrm>
          <a:prstGeom prst="rect">
            <a:avLst/>
          </a:prstGeom>
          <a:ln w="38100">
            <a:solidFill>
              <a:schemeClr val="accent4"/>
            </a:solidFill>
            <a:prstDash val="sysDash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03B2C6-C6BA-4679-8819-89DDF22DA2B4}"/>
              </a:ext>
            </a:extLst>
          </p:cNvPr>
          <p:cNvSpPr txBox="1"/>
          <p:nvPr/>
        </p:nvSpPr>
        <p:spPr>
          <a:xfrm>
            <a:off x="5210915" y="1273172"/>
            <a:ext cx="3486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FF0000"/>
                </a:solidFill>
              </a:rPr>
              <a:t>ถอดปลั๊กก่อนนะ </a:t>
            </a:r>
            <a:r>
              <a:rPr lang="en-US" sz="4800" b="1">
                <a:solidFill>
                  <a:srgbClr val="FF0000"/>
                </a:solidFill>
              </a:rPr>
              <a:t>!!!</a:t>
            </a:r>
            <a:endParaRPr lang="th-TH" sz="4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  <p:bldP spid="18" grpId="1" build="allAtOnce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3DADC9-4CC6-4C35-99E1-9BC37E3D4FC8}"/>
              </a:ext>
            </a:extLst>
          </p:cNvPr>
          <p:cNvSpPr txBox="1"/>
          <p:nvPr/>
        </p:nvSpPr>
        <p:spPr>
          <a:xfrm>
            <a:off x="395536" y="851"/>
            <a:ext cx="7783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>
                <a:solidFill>
                  <a:srgbClr val="FFFF00"/>
                </a:solidFill>
              </a:rPr>
              <a:t>Relay 4i </a:t>
            </a:r>
            <a:r>
              <a:rPr lang="th-TH" sz="4800" b="1" i="1">
                <a:solidFill>
                  <a:srgbClr val="FFFF00"/>
                </a:solidFill>
              </a:rPr>
              <a:t>รีเลย์ 4 ช่อง 12</a:t>
            </a:r>
            <a:r>
              <a:rPr lang="en-US" sz="4800" b="1" i="1">
                <a:solidFill>
                  <a:srgbClr val="FFFF00"/>
                </a:solidFill>
              </a:rPr>
              <a:t>V</a:t>
            </a:r>
            <a:endParaRPr lang="th-TH" sz="4800" b="1" i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52DCD-D8CD-45EF-A3BF-75B0EC7B7B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9" t="-2719" r="-3569" b="-2007"/>
          <a:stretch/>
        </p:blipFill>
        <p:spPr>
          <a:xfrm rot="21375929">
            <a:off x="4834906" y="1009941"/>
            <a:ext cx="3709247" cy="5264528"/>
          </a:xfrm>
          <a:prstGeom prst="roundRect">
            <a:avLst>
              <a:gd name="adj" fmla="val 5214"/>
            </a:avLst>
          </a:prstGeom>
          <a:noFill/>
          <a:ln w="28575">
            <a:solidFill>
              <a:srgbClr val="00B0F0"/>
            </a:solidFill>
            <a:prstDash val="sysDash"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995E6-0C59-4481-9B71-1B7451CE5C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87" y="2276872"/>
            <a:ext cx="4078478" cy="245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830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16CE0-F1BC-4075-9231-D1DE440C9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" t="-4078" r="-521" b="-3217"/>
          <a:stretch/>
        </p:blipFill>
        <p:spPr>
          <a:xfrm>
            <a:off x="515391" y="1386116"/>
            <a:ext cx="8113216" cy="4408097"/>
          </a:xfrm>
          <a:prstGeom prst="roundRect">
            <a:avLst>
              <a:gd name="adj" fmla="val 1549"/>
            </a:avLst>
          </a:prstGeom>
          <a:noFill/>
          <a:ln w="38100">
            <a:solidFill>
              <a:srgbClr val="00B0F0"/>
            </a:solidFill>
            <a:prstDash val="sysDash"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22060-EDF8-40D4-93EB-927E3301B8C9}"/>
              </a:ext>
            </a:extLst>
          </p:cNvPr>
          <p:cNvSpPr txBox="1"/>
          <p:nvPr/>
        </p:nvSpPr>
        <p:spPr>
          <a:xfrm>
            <a:off x="395536" y="851"/>
            <a:ext cx="7783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FFFF00"/>
                </a:solidFill>
              </a:rPr>
              <a:t>ตัดสายเพื่อควบคุมผ่านรีเลย์</a:t>
            </a:r>
          </a:p>
        </p:txBody>
      </p:sp>
    </p:spTree>
    <p:extLst>
      <p:ext uri="{BB962C8B-B14F-4D97-AF65-F5344CB8AC3E}">
        <p14:creationId xmlns:p14="http://schemas.microsoft.com/office/powerpoint/2010/main" val="3232260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595438"/>
            <a:ext cx="7913687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6938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โซลิดสเตตรีเลย์</a:t>
            </a:r>
          </a:p>
        </p:txBody>
      </p:sp>
    </p:spTree>
    <p:extLst>
      <p:ext uri="{BB962C8B-B14F-4D97-AF65-F5344CB8AC3E}">
        <p14:creationId xmlns:p14="http://schemas.microsoft.com/office/powerpoint/2010/main" val="141271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6" y="1022350"/>
            <a:ext cx="5758387" cy="457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41813" y="5127625"/>
            <a:ext cx="450056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FF0000"/>
                </a:solidFill>
              </a:rPr>
              <a:t>GPIO </a:t>
            </a:r>
            <a:r>
              <a:rPr lang="th-TH" sz="4000" b="1">
                <a:solidFill>
                  <a:srgbClr val="FF0000"/>
                </a:solidFill>
              </a:rPr>
              <a:t>กระแสสูงสุด </a:t>
            </a:r>
            <a:r>
              <a:rPr lang="en-US" sz="4000" b="1">
                <a:solidFill>
                  <a:srgbClr val="FF0000"/>
                </a:solidFill>
              </a:rPr>
              <a:t>15mA</a:t>
            </a:r>
            <a:endParaRPr lang="th-TH" sz="3600" b="1">
              <a:solidFill>
                <a:srgbClr val="FF0000"/>
              </a:solidFill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804069" y="5808511"/>
            <a:ext cx="70754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9pPr>
          </a:lstStyle>
          <a:p>
            <a:pPr eaLnBrk="1" hangingPunct="1"/>
            <a:r>
              <a:rPr lang="en-US" sz="4000" b="1">
                <a:solidFill>
                  <a:srgbClr val="7030A0"/>
                </a:solidFill>
                <a:latin typeface="+mn-lt"/>
                <a:cs typeface="+mn-cs"/>
              </a:rPr>
              <a:t>Analog </a:t>
            </a:r>
            <a:r>
              <a:rPr lang="th-TH" sz="4000" b="1">
                <a:solidFill>
                  <a:srgbClr val="7030A0"/>
                </a:solidFill>
                <a:latin typeface="+mn-lt"/>
                <a:cs typeface="+mn-cs"/>
              </a:rPr>
              <a:t>รับแรงดัน </a:t>
            </a:r>
            <a:r>
              <a:rPr lang="en-US" sz="4000" b="1">
                <a:solidFill>
                  <a:srgbClr val="7030A0"/>
                </a:solidFill>
                <a:latin typeface="+mn-lt"/>
                <a:cs typeface="+mn-cs"/>
              </a:rPr>
              <a:t>0-3.3V </a:t>
            </a:r>
            <a:r>
              <a:rPr lang="th-TH" sz="4000" b="1">
                <a:solidFill>
                  <a:srgbClr val="7030A0"/>
                </a:solidFill>
                <a:latin typeface="+mn-lt"/>
                <a:cs typeface="+mn-cs"/>
              </a:rPr>
              <a:t>(มีวงจรแบ่งแรงดัน)</a:t>
            </a:r>
            <a:endParaRPr lang="th-TH" sz="3600" b="1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51520" y="-203995"/>
            <a:ext cx="5503862" cy="120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9pPr>
          </a:lstStyle>
          <a:p>
            <a:pPr eaLnBrk="1" hangingPunct="1"/>
            <a:r>
              <a:rPr lang="en-US" sz="7200" b="1">
                <a:solidFill>
                  <a:schemeClr val="bg1"/>
                </a:solidFill>
                <a:latin typeface="+mn-lt"/>
                <a:cs typeface="+mn-cs"/>
              </a:rPr>
              <a:t>NODE MCU Pinout</a:t>
            </a:r>
            <a:endParaRPr lang="th-TH" sz="72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06B68-A6E1-4B82-BBE6-BA51EA1A930A}"/>
              </a:ext>
            </a:extLst>
          </p:cNvPr>
          <p:cNvSpPr txBox="1"/>
          <p:nvPr/>
        </p:nvSpPr>
        <p:spPr>
          <a:xfrm>
            <a:off x="6592094" y="1376363"/>
            <a:ext cx="1776683" cy="70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FF0000"/>
                </a:solidFill>
              </a:rPr>
              <a:t>GPIO 3V</a:t>
            </a:r>
          </a:p>
        </p:txBody>
      </p:sp>
    </p:spTree>
    <p:extLst>
      <p:ext uri="{BB962C8B-B14F-4D97-AF65-F5344CB8AC3E}">
        <p14:creationId xmlns:p14="http://schemas.microsoft.com/office/powerpoint/2010/main" val="4098449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35611"/>
            <a:ext cx="8424936" cy="423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6938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การเชื่อมต่อโซลิดสเตตรีเลย์</a:t>
            </a:r>
          </a:p>
        </p:txBody>
      </p:sp>
    </p:spTree>
    <p:extLst>
      <p:ext uri="{BB962C8B-B14F-4D97-AF65-F5344CB8AC3E}">
        <p14:creationId xmlns:p14="http://schemas.microsoft.com/office/powerpoint/2010/main" val="21710239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71083"/>
            <a:ext cx="8352928" cy="4841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6938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บอร์ด </a:t>
            </a:r>
            <a:r>
              <a:rPr lang="en-US" sz="4800" b="1">
                <a:solidFill>
                  <a:schemeClr val="bg1"/>
                </a:solidFill>
              </a:rPr>
              <a:t>ZX-SSR01</a:t>
            </a:r>
            <a:endParaRPr lang="th-TH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4412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84" y="1772816"/>
            <a:ext cx="8362318" cy="377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5666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การขับโหลด 220</a:t>
            </a:r>
            <a:r>
              <a:rPr lang="en-US" sz="4800" b="1">
                <a:solidFill>
                  <a:schemeClr val="bg1"/>
                </a:solidFill>
              </a:rPr>
              <a:t>V </a:t>
            </a:r>
            <a:r>
              <a:rPr lang="th-TH" sz="4800" b="1">
                <a:solidFill>
                  <a:schemeClr val="bg1"/>
                </a:solidFill>
              </a:rPr>
              <a:t>ด้วย </a:t>
            </a:r>
            <a:r>
              <a:rPr lang="en-US" sz="4800" b="1">
                <a:solidFill>
                  <a:schemeClr val="bg1"/>
                </a:solidFill>
              </a:rPr>
              <a:t>ZX-SSR01</a:t>
            </a:r>
            <a:endParaRPr lang="th-TH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708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666" y="44624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ZX-SSR01 </a:t>
            </a:r>
            <a:r>
              <a:rPr lang="th-TH" sz="4800" b="1">
                <a:solidFill>
                  <a:schemeClr val="bg1"/>
                </a:solidFill>
              </a:rPr>
              <a:t>กับ </a:t>
            </a:r>
            <a:r>
              <a:rPr lang="en-US" sz="4800" b="1">
                <a:solidFill>
                  <a:schemeClr val="bg1"/>
                </a:solidFill>
              </a:rPr>
              <a:t>AX-Wi</a:t>
            </a:r>
            <a:endParaRPr lang="th-TH" sz="4800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77325-4FCB-4D82-A842-6477C2321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2736"/>
            <a:ext cx="7000381" cy="53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54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7"/>
            <a:ext cx="394175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ZX-DHT11 </a:t>
            </a:r>
            <a:r>
              <a:rPr lang="th-TH" sz="4800" b="1">
                <a:solidFill>
                  <a:schemeClr val="bg1"/>
                </a:solidFill>
              </a:rPr>
              <a:t>วัดความชื้นและอุณหภูมิ</a:t>
            </a:r>
          </a:p>
        </p:txBody>
      </p:sp>
      <p:sp>
        <p:nvSpPr>
          <p:cNvPr id="2" name="Rectangle 1"/>
          <p:cNvSpPr/>
          <p:nvPr/>
        </p:nvSpPr>
        <p:spPr>
          <a:xfrm>
            <a:off x="4734700" y="1052737"/>
            <a:ext cx="32768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/>
              <a:t>วัดความชื้นสัมพัทธ์ </a:t>
            </a:r>
          </a:p>
          <a:p>
            <a:r>
              <a:rPr lang="th-TH" b="1"/>
              <a:t>   </a:t>
            </a:r>
            <a:r>
              <a:rPr lang="th-TH" b="1">
                <a:solidFill>
                  <a:schemeClr val="tx2"/>
                </a:solidFill>
              </a:rPr>
              <a:t>20 ถึง 80%</a:t>
            </a:r>
            <a:r>
              <a:rPr lang="en-US" b="1">
                <a:solidFill>
                  <a:schemeClr val="tx2"/>
                </a:solidFill>
              </a:rPr>
              <a:t>RH </a:t>
            </a:r>
            <a:endParaRPr lang="th-TH" b="1">
              <a:solidFill>
                <a:schemeClr val="tx2"/>
              </a:solidFill>
            </a:endParaRPr>
          </a:p>
          <a:p>
            <a:r>
              <a:rPr lang="th-TH" b="1"/>
              <a:t>   </a:t>
            </a:r>
            <a:r>
              <a:rPr lang="th-TH" b="1">
                <a:solidFill>
                  <a:schemeClr val="tx2"/>
                </a:solidFill>
              </a:rPr>
              <a:t>ความผิดพลาด  5%</a:t>
            </a:r>
            <a:r>
              <a:rPr lang="en-US" b="1">
                <a:solidFill>
                  <a:schemeClr val="tx2"/>
                </a:solidFill>
              </a:rPr>
              <a:t>RH </a:t>
            </a:r>
            <a:endParaRPr lang="th-TH" b="1">
              <a:solidFill>
                <a:schemeClr val="tx2"/>
              </a:solidFill>
            </a:endParaRPr>
          </a:p>
          <a:p>
            <a:r>
              <a:rPr lang="th-TH" b="1"/>
              <a:t>   </a:t>
            </a:r>
            <a:r>
              <a:rPr lang="th-TH" b="1">
                <a:solidFill>
                  <a:schemeClr val="tx2"/>
                </a:solidFill>
              </a:rPr>
              <a:t>ความละเอียด 1 %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9504" y="3717032"/>
            <a:ext cx="37809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/>
              <a:t>วัดอุณหภูมิ</a:t>
            </a:r>
          </a:p>
          <a:p>
            <a:r>
              <a:rPr lang="th-TH" b="1"/>
              <a:t>    </a:t>
            </a:r>
            <a:r>
              <a:rPr lang="th-TH" b="1">
                <a:solidFill>
                  <a:schemeClr val="tx2"/>
                </a:solidFill>
              </a:rPr>
              <a:t>0 ถึง 50 องศาเซลเซียส </a:t>
            </a:r>
          </a:p>
          <a:p>
            <a:r>
              <a:rPr lang="th-TH" b="1">
                <a:solidFill>
                  <a:schemeClr val="tx2"/>
                </a:solidFill>
              </a:rPr>
              <a:t>    ความผิดพลาด 2 องศาเซลเซียส </a:t>
            </a:r>
          </a:p>
          <a:p>
            <a:r>
              <a:rPr lang="th-TH" b="1">
                <a:solidFill>
                  <a:schemeClr val="tx2"/>
                </a:solidFill>
              </a:rPr>
              <a:t>    ความละเอียด 1 องศาเซลเซียส </a:t>
            </a:r>
          </a:p>
        </p:txBody>
      </p:sp>
    </p:spTree>
    <p:extLst>
      <p:ext uri="{BB962C8B-B14F-4D97-AF65-F5344CB8AC3E}">
        <p14:creationId xmlns:p14="http://schemas.microsoft.com/office/powerpoint/2010/main" val="30282640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6236FC-A6D9-4ECE-A8A9-25BB85FA3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5555"/>
            <a:ext cx="3960440" cy="39604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7000" sy="107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CC6B6F3-CEE7-4A25-A0B4-F8B79937C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952" y="1125555"/>
            <a:ext cx="48352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b="1" dirty="0">
                <a:latin typeface="+mn-lt"/>
                <a:cs typeface="+mn-cs"/>
              </a:rPr>
              <a:t>วัดความชื้นสัมพัทธ์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b="1" dirty="0">
                <a:latin typeface="+mn-lt"/>
                <a:cs typeface="+mn-cs"/>
              </a:rPr>
              <a:t>   </a:t>
            </a:r>
            <a:r>
              <a:rPr lang="th-TH" altLang="en-US" sz="3600" b="1" dirty="0">
                <a:solidFill>
                  <a:schemeClr val="tx2"/>
                </a:solidFill>
                <a:latin typeface="+mn-lt"/>
                <a:cs typeface="+mn-cs"/>
              </a:rPr>
              <a:t>0 ถึง 100%</a:t>
            </a:r>
            <a:r>
              <a:rPr lang="en-US" altLang="en-US" sz="3600" b="1" dirty="0">
                <a:solidFill>
                  <a:schemeClr val="tx2"/>
                </a:solidFill>
                <a:latin typeface="+mn-lt"/>
                <a:cs typeface="+mn-cs"/>
              </a:rPr>
              <a:t>RH </a:t>
            </a:r>
            <a:endParaRPr lang="th-TH" altLang="en-US" sz="3600" b="1" dirty="0">
              <a:solidFill>
                <a:schemeClr val="tx2"/>
              </a:solidFill>
              <a:latin typeface="+mn-lt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b="1" dirty="0">
                <a:latin typeface="+mn-lt"/>
                <a:cs typeface="+mn-cs"/>
              </a:rPr>
              <a:t>   </a:t>
            </a:r>
            <a:r>
              <a:rPr lang="th-TH" altLang="en-US" sz="3600" b="1" dirty="0">
                <a:solidFill>
                  <a:schemeClr val="tx2"/>
                </a:solidFill>
                <a:latin typeface="+mn-lt"/>
                <a:cs typeface="+mn-cs"/>
              </a:rPr>
              <a:t>ความผิดพลาด  2-5%</a:t>
            </a:r>
            <a:r>
              <a:rPr lang="en-US" altLang="en-US" sz="3600" b="1" dirty="0">
                <a:solidFill>
                  <a:schemeClr val="tx2"/>
                </a:solidFill>
                <a:latin typeface="+mn-lt"/>
                <a:cs typeface="+mn-cs"/>
              </a:rPr>
              <a:t>RH </a:t>
            </a:r>
            <a:endParaRPr lang="th-TH" altLang="en-US" sz="3600" b="1" dirty="0">
              <a:solidFill>
                <a:schemeClr val="tx2"/>
              </a:solidFill>
              <a:latin typeface="+mn-lt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b="1" dirty="0">
                <a:latin typeface="+mn-lt"/>
                <a:cs typeface="+mn-cs"/>
              </a:rPr>
              <a:t>   </a:t>
            </a:r>
            <a:r>
              <a:rPr lang="th-TH" altLang="en-US" sz="3600" b="1" dirty="0">
                <a:solidFill>
                  <a:schemeClr val="tx2"/>
                </a:solidFill>
                <a:latin typeface="+mn-lt"/>
                <a:cs typeface="+mn-cs"/>
              </a:rPr>
              <a:t>ความละเอียด 0.1 %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B872C-77D7-4185-9748-2CFAD6DA1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953" y="3948166"/>
            <a:ext cx="490941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 dirty="0">
                <a:latin typeface="+mn-lt"/>
                <a:cs typeface="+mn-cs"/>
              </a:rPr>
              <a:t>วัดอุณหภูมิ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 dirty="0">
                <a:latin typeface="+mn-lt"/>
                <a:cs typeface="+mn-cs"/>
              </a:rPr>
              <a:t>    </a:t>
            </a:r>
            <a:r>
              <a:rPr lang="th-TH" altLang="en-US" b="1" dirty="0">
                <a:solidFill>
                  <a:schemeClr val="tx2"/>
                </a:solidFill>
                <a:latin typeface="+mn-lt"/>
                <a:cs typeface="+mn-cs"/>
              </a:rPr>
              <a:t>-40 ถึง 80 องศาเซลเซียส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 dirty="0">
                <a:solidFill>
                  <a:schemeClr val="tx2"/>
                </a:solidFill>
                <a:latin typeface="+mn-lt"/>
                <a:cs typeface="+mn-cs"/>
              </a:rPr>
              <a:t>    ความผิดพลาด +- 0.5 องศาเซลเซียส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 dirty="0">
                <a:solidFill>
                  <a:schemeClr val="tx2"/>
                </a:solidFill>
                <a:latin typeface="+mn-lt"/>
                <a:cs typeface="+mn-cs"/>
              </a:rPr>
              <a:t>    ความละเอียด 0.1 องศาเซลเซียส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F0899-7677-4F81-A855-71ECC28619BB}"/>
              </a:ext>
            </a:extLst>
          </p:cNvPr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ZX-DHT22 </a:t>
            </a:r>
            <a:r>
              <a:rPr lang="th-TH" sz="4800" b="1">
                <a:solidFill>
                  <a:schemeClr val="bg1"/>
                </a:solidFill>
              </a:rPr>
              <a:t>วัดความชื้นและอุณหภูมิ</a:t>
            </a:r>
          </a:p>
        </p:txBody>
      </p:sp>
    </p:spTree>
    <p:extLst>
      <p:ext uri="{BB962C8B-B14F-4D97-AF65-F5344CB8AC3E}">
        <p14:creationId xmlns:p14="http://schemas.microsoft.com/office/powerpoint/2010/main" val="42248002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E524CF-46A2-42C9-A4D3-CB9B925F2BF4}"/>
              </a:ext>
            </a:extLst>
          </p:cNvPr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ดาวน์โหลดไลบรารี่ </a:t>
            </a:r>
            <a:r>
              <a:rPr lang="en-US" sz="4800" b="1">
                <a:solidFill>
                  <a:schemeClr val="bg1"/>
                </a:solidFill>
              </a:rPr>
              <a:t>DHT22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4B4C786-ECA7-413A-9395-25D96308D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19" y="950251"/>
            <a:ext cx="28857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b="1" dirty="0">
                <a:solidFill>
                  <a:srgbClr val="7030A0"/>
                </a:solidFill>
                <a:latin typeface="+mn-lt"/>
                <a:cs typeface="+mn-cs"/>
              </a:rPr>
              <a:t>สามารถดาวน์โหลดได้ที่ </a:t>
            </a:r>
            <a:endParaRPr lang="en-US" altLang="en-US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FE9AFC-B194-4686-AD47-B815A97D150E}"/>
              </a:ext>
            </a:extLst>
          </p:cNvPr>
          <p:cNvSpPr/>
          <p:nvPr/>
        </p:nvSpPr>
        <p:spPr>
          <a:xfrm>
            <a:off x="182880" y="3388079"/>
            <a:ext cx="8778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Courier New" panose="02070309020205020404" pitchFamily="49" charset="0"/>
              </a:rPr>
              <a:t> https://github.com/adafruit/Adafruit_Sensor</a:t>
            </a:r>
          </a:p>
          <a:p>
            <a:r>
              <a:rPr lang="th-TH" sz="2400" dirty="0">
                <a:latin typeface="Courier New" panose="02070309020205020404" pitchFamily="49" charset="0"/>
              </a:rPr>
              <a:t> https://github.com/adafruit/DHT-sensor-library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CAEF225-DDA9-454D-98A9-63147B9C5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01" y="4235222"/>
            <a:ext cx="867568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b="1">
                <a:solidFill>
                  <a:srgbClr val="7030A0"/>
                </a:solidFill>
                <a:latin typeface="+mn-lt"/>
                <a:cs typeface="+mn-cs"/>
              </a:rPr>
              <a:t>แตกไฟล์ไปยังโฟลเดอร์ </a:t>
            </a:r>
            <a:r>
              <a:rPr lang="en-US" altLang="en-US" b="1" dirty="0">
                <a:solidFill>
                  <a:srgbClr val="7030A0"/>
                </a:solidFill>
                <a:latin typeface="+mn-lt"/>
                <a:cs typeface="+mn-cs"/>
              </a:rPr>
              <a:t>libraries  </a:t>
            </a:r>
            <a:r>
              <a:rPr lang="th-TH" altLang="en-US" b="1" dirty="0">
                <a:solidFill>
                  <a:srgbClr val="7030A0"/>
                </a:solidFill>
                <a:latin typeface="+mn-lt"/>
                <a:cs typeface="+mn-cs"/>
              </a:rPr>
              <a:t>ที่ได้ติดตั้งไว้</a:t>
            </a:r>
            <a:r>
              <a:rPr lang="th-TH" altLang="en-US" b="1">
                <a:solidFill>
                  <a:srgbClr val="7030A0"/>
                </a:solidFill>
                <a:latin typeface="+mn-lt"/>
                <a:cs typeface="+mn-cs"/>
              </a:rPr>
              <a:t>ในเครื่อง</a:t>
            </a:r>
            <a:r>
              <a:rPr lang="en-US" altLang="en-US" b="1">
                <a:solidFill>
                  <a:srgbClr val="7030A0"/>
                </a:solidFill>
                <a:latin typeface="+mn-lt"/>
                <a:cs typeface="+mn-cs"/>
              </a:rPr>
              <a:t> </a:t>
            </a:r>
            <a:r>
              <a:rPr lang="th-TH" altLang="en-US" b="1">
                <a:solidFill>
                  <a:srgbClr val="C00000"/>
                </a:solidFill>
                <a:latin typeface="+mn-lt"/>
                <a:cs typeface="+mn-cs"/>
              </a:rPr>
              <a:t>หรือติดตั้งผ่าน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2A3BA1-CC10-4AEC-B20A-AE868F36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19" y="1619665"/>
            <a:ext cx="6441737" cy="1684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74B79-923C-4F17-9E55-2D72625E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79" y="4773831"/>
            <a:ext cx="3715358" cy="1738086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1647FE8A-303B-4957-B08A-FD5E5093A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355" y="4869003"/>
            <a:ext cx="5541251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Sketch&gt;Include Library&gt;Add.ZIP Library</a:t>
            </a:r>
            <a:endParaRPr lang="th-TH" altLang="en-US" sz="1800" b="1">
              <a:solidFill>
                <a:srgbClr val="C00000"/>
              </a:solidFill>
              <a:latin typeface="Courier New" panose="02070309020205020404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0586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E524CF-46A2-42C9-A4D3-CB9B925F2BF4}"/>
              </a:ext>
            </a:extLst>
          </p:cNvPr>
          <p:cNvSpPr txBox="1"/>
          <p:nvPr/>
        </p:nvSpPr>
        <p:spPr>
          <a:xfrm>
            <a:off x="245219" y="3683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การใช้งานผ่านไลบรารี่</a:t>
            </a:r>
            <a:r>
              <a:rPr lang="en-US" sz="4800" b="1">
                <a:solidFill>
                  <a:schemeClr val="bg1"/>
                </a:solidFill>
              </a:rPr>
              <a:t> DHT.h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4B4C786-ECA7-413A-9395-25D96308D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01" y="1120048"/>
            <a:ext cx="42258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b="1">
                <a:solidFill>
                  <a:srgbClr val="7030A0"/>
                </a:solidFill>
                <a:latin typeface="+mn-lt"/>
                <a:cs typeface="+mn-cs"/>
              </a:rPr>
              <a:t>เพิ่ม </a:t>
            </a:r>
            <a:r>
              <a:rPr lang="en-US" altLang="en-US" b="1">
                <a:solidFill>
                  <a:srgbClr val="7030A0"/>
                </a:solidFill>
                <a:latin typeface="+mn-lt"/>
                <a:cs typeface="+mn-cs"/>
              </a:rPr>
              <a:t>Library </a:t>
            </a:r>
            <a:r>
              <a:rPr lang="th-TH" altLang="en-US" b="1">
                <a:solidFill>
                  <a:srgbClr val="7030A0"/>
                </a:solidFill>
                <a:latin typeface="+mn-lt"/>
                <a:cs typeface="+mn-cs"/>
              </a:rPr>
              <a:t>ในโปรแกรมด้วยคำสั่ง </a:t>
            </a:r>
            <a:endParaRPr lang="th-TH" altLang="en-US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647FE8A-303B-4957-B08A-FD5E5093A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10" y="2672380"/>
            <a:ext cx="663266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D5</a:t>
            </a:r>
            <a:endParaRPr lang="th-TH" altLang="en-US" sz="1800" b="1">
              <a:solidFill>
                <a:srgbClr val="C00000"/>
              </a:solidFill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0DEE34BA-FC10-4FBB-95FB-1655CCAA7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56" y="1150825"/>
            <a:ext cx="3744415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#include “DHT.h” 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56CCDD6-AA72-4D76-B8F7-745D7A795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01" y="1896214"/>
            <a:ext cx="32624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b="1">
                <a:solidFill>
                  <a:srgbClr val="7030A0"/>
                </a:solidFill>
                <a:latin typeface="+mn-lt"/>
                <a:cs typeface="+mn-cs"/>
              </a:rPr>
              <a:t>เรียกใช้คลาส </a:t>
            </a:r>
            <a:r>
              <a:rPr lang="en-US" altLang="en-US" b="1">
                <a:solidFill>
                  <a:srgbClr val="7030A0"/>
                </a:solidFill>
                <a:latin typeface="+mn-lt"/>
                <a:cs typeface="+mn-cs"/>
              </a:rPr>
              <a:t>DHT </a:t>
            </a:r>
            <a:r>
              <a:rPr lang="th-TH" altLang="en-US" b="1">
                <a:solidFill>
                  <a:srgbClr val="7030A0"/>
                </a:solidFill>
                <a:latin typeface="+mn-lt"/>
                <a:cs typeface="+mn-cs"/>
              </a:rPr>
              <a:t>โดยระบุ</a:t>
            </a:r>
            <a:endParaRPr lang="th-TH" altLang="en-US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6B38F18-0564-4C54-AEAD-86678B8C6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615" y="1957769"/>
            <a:ext cx="4819826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DHT dht(D</a:t>
            </a:r>
            <a:r>
              <a:rPr lang="th-TH" alt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,DHT22,15);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2D5945C-0201-4C35-985A-0CC440D77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12" y="2618332"/>
            <a:ext cx="12410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2400" b="1">
                <a:solidFill>
                  <a:srgbClr val="7030A0"/>
                </a:solidFill>
                <a:latin typeface="+mn-lt"/>
                <a:cs typeface="+mn-cs"/>
              </a:rPr>
              <a:t>ขาที่เชื่อมต่อ</a:t>
            </a:r>
            <a:endParaRPr lang="th-TH" altLang="en-US" sz="24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464A9858-AC90-4886-BE79-50828A722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9589" y="2672380"/>
            <a:ext cx="1031744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Courier New" panose="02070309020205020404" pitchFamily="49" charset="0"/>
                <a:cs typeface="+mn-cs"/>
              </a:rPr>
              <a:t>DHT22</a:t>
            </a:r>
            <a:endParaRPr lang="th-TH" altLang="en-US" sz="1800" b="1">
              <a:solidFill>
                <a:srgbClr val="C00000"/>
              </a:solidFill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9D431630-FB72-4FA2-9FD2-0C7E570F8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7202" y="2618332"/>
            <a:ext cx="12410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2400" b="1">
                <a:solidFill>
                  <a:srgbClr val="7030A0"/>
                </a:solidFill>
                <a:latin typeface="+mn-lt"/>
                <a:cs typeface="+mn-cs"/>
              </a:rPr>
              <a:t>รุ่นที่เลือกใช้</a:t>
            </a:r>
            <a:endParaRPr lang="th-TH" altLang="en-US" sz="24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917B1BD9-61C8-4482-9A30-F97832081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4073" y="3860407"/>
            <a:ext cx="832183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Courier New" panose="02070309020205020404" pitchFamily="49" charset="0"/>
                <a:cs typeface="+mn-cs"/>
              </a:rPr>
              <a:t>True</a:t>
            </a:r>
            <a:endParaRPr lang="th-TH" altLang="en-US" sz="1800" b="1">
              <a:solidFill>
                <a:srgbClr val="C00000"/>
              </a:solidFill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E6709128-AB42-4519-AAD7-853BD2214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543" y="3768074"/>
            <a:ext cx="1152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2400" b="1">
                <a:solidFill>
                  <a:srgbClr val="7030A0"/>
                </a:solidFill>
                <a:latin typeface="+mn-lt"/>
                <a:cs typeface="+mn-cs"/>
              </a:rPr>
              <a:t>อ่านค่าได้</a:t>
            </a:r>
            <a:endParaRPr lang="th-TH" altLang="en-US" sz="24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A6C5180C-1ADF-44B2-95D8-E944F9C2D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01" y="3239392"/>
            <a:ext cx="27238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b="1">
                <a:solidFill>
                  <a:srgbClr val="7030A0"/>
                </a:solidFill>
                <a:latin typeface="+mn-lt"/>
                <a:cs typeface="+mn-cs"/>
              </a:rPr>
              <a:t>เริ่มต้นใช้งานด้วยคำสั่ง</a:t>
            </a:r>
            <a:endParaRPr lang="th-TH" altLang="en-US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13E77A07-2876-4FCE-8515-86FB932A9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703" y="3271388"/>
            <a:ext cx="2634593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dht.begin()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C0E86C1-32A2-4DB8-B352-AD8BD9751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01" y="3828928"/>
            <a:ext cx="25715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b="1">
                <a:solidFill>
                  <a:srgbClr val="7030A0"/>
                </a:solidFill>
                <a:latin typeface="+mn-lt"/>
                <a:cs typeface="+mn-cs"/>
              </a:rPr>
              <a:t>ตรวจสอบอ่านค่าด้วย</a:t>
            </a:r>
            <a:endParaRPr lang="th-TH" altLang="en-US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6025195E-CB29-4C37-8366-225F3B36A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703" y="3860924"/>
            <a:ext cx="2634593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dht.read()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03D72B8C-1CD1-47FB-AD59-59A8ADA36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4073" y="4275203"/>
            <a:ext cx="904191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Courier New" panose="02070309020205020404" pitchFamily="49" charset="0"/>
                <a:cs typeface="+mn-cs"/>
              </a:rPr>
              <a:t>False</a:t>
            </a:r>
            <a:endParaRPr lang="th-TH" altLang="en-US" sz="1800" b="1">
              <a:solidFill>
                <a:srgbClr val="C00000"/>
              </a:solidFill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198E8269-6BEB-4554-A11D-045AD9C12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542" y="4182870"/>
            <a:ext cx="13618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2400" b="1">
                <a:solidFill>
                  <a:srgbClr val="7030A0"/>
                </a:solidFill>
                <a:latin typeface="+mn-lt"/>
                <a:cs typeface="+mn-cs"/>
              </a:rPr>
              <a:t>อ่านค่าไม่ได้</a:t>
            </a:r>
            <a:endParaRPr lang="th-TH" altLang="en-US" sz="24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F831FAEF-C08B-4E70-BC41-673299F76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147" y="4777526"/>
            <a:ext cx="28953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b="1">
                <a:solidFill>
                  <a:srgbClr val="7030A0"/>
                </a:solidFill>
                <a:latin typeface="+mn-lt"/>
                <a:cs typeface="+mn-cs"/>
              </a:rPr>
              <a:t>อ่านค่าความชื้นสัมพัทธ์ 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F4BBB57E-58D5-46EC-AAC6-4A4F20DAC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3" y="4809522"/>
            <a:ext cx="4676724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dht.readHumidity() 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7A8A151C-FCF2-4598-8DE9-D29E4DA82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01" y="5475616"/>
            <a:ext cx="35990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b="1">
                <a:solidFill>
                  <a:srgbClr val="7030A0"/>
                </a:solidFill>
                <a:latin typeface="+mn-lt"/>
                <a:cs typeface="+mn-cs"/>
              </a:rPr>
              <a:t>อ่านค่าอุณหภูมิองศาเซนเซียส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7C45AA17-36DD-48C6-975B-351301035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3" y="5507612"/>
            <a:ext cx="4676723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dht.readTemperature() </a:t>
            </a:r>
          </a:p>
        </p:txBody>
      </p:sp>
    </p:spTree>
    <p:extLst>
      <p:ext uri="{BB962C8B-B14F-4D97-AF65-F5344CB8AC3E}">
        <p14:creationId xmlns:p14="http://schemas.microsoft.com/office/powerpoint/2010/main" val="38285870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219" y="3683"/>
            <a:ext cx="742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chemeClr val="bg1"/>
                </a:solidFill>
              </a:rPr>
              <a:t>การเชื่อมต่อ </a:t>
            </a:r>
            <a:r>
              <a:rPr lang="en-US" sz="4800" b="1">
                <a:solidFill>
                  <a:schemeClr val="bg1"/>
                </a:solidFill>
              </a:rPr>
              <a:t>DHT-11 </a:t>
            </a:r>
            <a:r>
              <a:rPr lang="th-TH" sz="4800" b="1">
                <a:solidFill>
                  <a:schemeClr val="bg1"/>
                </a:solidFill>
              </a:rPr>
              <a:t>กับ </a:t>
            </a:r>
            <a:r>
              <a:rPr lang="en-US" sz="4800" b="1">
                <a:solidFill>
                  <a:schemeClr val="bg1"/>
                </a:solidFill>
              </a:rPr>
              <a:t>AX-WiFi</a:t>
            </a:r>
            <a:endParaRPr lang="th-TH" sz="4800" b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8B33E-7B86-4AD6-9B29-703CD2D01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2736"/>
            <a:ext cx="6984776" cy="528747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13800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D7A965-AE22-4DC9-8BB8-222AD0A1F02E}"/>
              </a:ext>
            </a:extLst>
          </p:cNvPr>
          <p:cNvSpPr/>
          <p:nvPr/>
        </p:nvSpPr>
        <p:spPr>
          <a:xfrm>
            <a:off x="0" y="116632"/>
            <a:ext cx="9144000" cy="6463308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DHT.h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 dht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D5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DHT22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dht.begin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ax.begin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ax.OledSetTextSize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;ax.OledSetText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DHT22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dht.read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dht.readHumidity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dht.readTemperature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ax.OledSetText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=%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.1f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FR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ax.OledSetText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fr-FR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=%</a:t>
            </a:r>
            <a:r>
              <a:rPr lang="fr-FR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.1f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fr-FR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ax.OledShow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ax.clear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ax.OledSetText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Error Reading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ax.OledShow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  <a:r>
              <a:rPr lang="en-US" sz="180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8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425776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itr and TH SarabunPSK">
      <a:majorFont>
        <a:latin typeface="Prompt"/>
        <a:ea typeface=""/>
        <a:cs typeface="Prompt"/>
      </a:majorFont>
      <a:minorFont>
        <a:latin typeface="TH SarabunPSK"/>
        <a:ea typeface=""/>
        <a:cs typeface="TH SarabunPS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14494</TotalTime>
  <Words>4364</Words>
  <Application>Microsoft Office PowerPoint</Application>
  <PresentationFormat>On-screen Show (4:3)</PresentationFormat>
  <Paragraphs>855</Paragraphs>
  <Slides>107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5" baseType="lpstr">
      <vt:lpstr>Arial</vt:lpstr>
      <vt:lpstr>MS Shell Dlg 2</vt:lpstr>
      <vt:lpstr>Century Gothic</vt:lpstr>
      <vt:lpstr>Cordia New</vt:lpstr>
      <vt:lpstr>BrowalliaUPC</vt:lpstr>
      <vt:lpstr>TH SarabunPSK</vt:lpstr>
      <vt:lpstr>Courier New</vt:lpstr>
      <vt:lpstr>SimSun</vt:lpstr>
      <vt:lpstr>Calibri</vt:lpstr>
      <vt:lpstr>Wingdings 2</vt:lpstr>
      <vt:lpstr>Browallia New</vt:lpstr>
      <vt:lpstr>MS Gothic</vt:lpstr>
      <vt:lpstr>Wingdings</vt:lpstr>
      <vt:lpstr>Prompt</vt:lpstr>
      <vt:lpstr>FreesiaUPC</vt:lpstr>
      <vt:lpstr>LilyUPC</vt:lpstr>
      <vt:lpstr>Franklin Gothic Book</vt:lpstr>
      <vt:lpstr>ชุดรูปแบบของ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Sony</dc:creator>
  <cp:lastModifiedBy>KRITSADA JAIYEN</cp:lastModifiedBy>
  <cp:revision>470</cp:revision>
  <dcterms:created xsi:type="dcterms:W3CDTF">2015-11-20T07:46:13Z</dcterms:created>
  <dcterms:modified xsi:type="dcterms:W3CDTF">2018-06-27T06:04:41Z</dcterms:modified>
</cp:coreProperties>
</file>